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42"/>
  </p:notesMasterIdLst>
  <p:handoutMasterIdLst>
    <p:handoutMasterId r:id="rId43"/>
  </p:handoutMasterIdLst>
  <p:sldIdLst>
    <p:sldId id="256" r:id="rId2"/>
    <p:sldId id="257" r:id="rId3"/>
    <p:sldId id="291" r:id="rId4"/>
    <p:sldId id="368" r:id="rId5"/>
    <p:sldId id="326" r:id="rId6"/>
    <p:sldId id="338" r:id="rId7"/>
    <p:sldId id="376" r:id="rId8"/>
    <p:sldId id="374" r:id="rId9"/>
    <p:sldId id="293" r:id="rId10"/>
    <p:sldId id="367" r:id="rId11"/>
    <p:sldId id="294" r:id="rId12"/>
    <p:sldId id="372" r:id="rId13"/>
    <p:sldId id="340" r:id="rId14"/>
    <p:sldId id="341" r:id="rId15"/>
    <p:sldId id="342" r:id="rId16"/>
    <p:sldId id="311" r:id="rId17"/>
    <p:sldId id="344" r:id="rId18"/>
    <p:sldId id="377" r:id="rId19"/>
    <p:sldId id="369" r:id="rId20"/>
    <p:sldId id="375" r:id="rId21"/>
    <p:sldId id="345" r:id="rId22"/>
    <p:sldId id="346" r:id="rId23"/>
    <p:sldId id="343" r:id="rId24"/>
    <p:sldId id="347" r:id="rId25"/>
    <p:sldId id="348" r:id="rId26"/>
    <p:sldId id="351" r:id="rId27"/>
    <p:sldId id="352" r:id="rId28"/>
    <p:sldId id="349" r:id="rId29"/>
    <p:sldId id="373" r:id="rId30"/>
    <p:sldId id="310" r:id="rId31"/>
    <p:sldId id="353" r:id="rId32"/>
    <p:sldId id="355" r:id="rId33"/>
    <p:sldId id="356" r:id="rId34"/>
    <p:sldId id="357" r:id="rId35"/>
    <p:sldId id="359" r:id="rId36"/>
    <p:sldId id="360" r:id="rId37"/>
    <p:sldId id="361" r:id="rId38"/>
    <p:sldId id="371" r:id="rId39"/>
    <p:sldId id="378" r:id="rId40"/>
    <p:sldId id="370" r:id="rId41"/>
  </p:sldIdLst>
  <p:sldSz cx="9144000" cy="6858000" type="screen4x3"/>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432FF"/>
    <a:srgbClr val="0000CB"/>
    <a:srgbClr val="FF00FF"/>
    <a:srgbClr val="000090"/>
    <a:srgbClr val="00FF00"/>
    <a:srgbClr val="D7F7FF"/>
    <a:srgbClr val="E3EBF3"/>
    <a:srgbClr val="E3D9D9"/>
    <a:srgbClr val="D8F7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527" autoAdjust="0"/>
    <p:restoredTop sz="96205" autoAdjust="0"/>
  </p:normalViewPr>
  <p:slideViewPr>
    <p:cSldViewPr>
      <p:cViewPr varScale="1">
        <p:scale>
          <a:sx n="126" d="100"/>
          <a:sy n="126" d="100"/>
        </p:scale>
        <p:origin x="960"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sz="quarter" idx="1"/>
          </p:nvPr>
        </p:nvSpPr>
        <p:spPr>
          <a:xfrm>
            <a:off x="5438459" y="0"/>
            <a:ext cx="4160520" cy="365760"/>
          </a:xfrm>
          <a:prstGeom prst="rect">
            <a:avLst/>
          </a:prstGeom>
        </p:spPr>
        <p:txBody>
          <a:bodyPr vert="horz" lIns="91440" tIns="45720" rIns="91440" bIns="45720" rtlCol="0"/>
          <a:lstStyle>
            <a:lvl1pPr algn="r">
              <a:defRPr sz="1200"/>
            </a:lvl1pPr>
          </a:lstStyle>
          <a:p>
            <a:endParaRPr lang="en-NZ" dirty="0"/>
          </a:p>
        </p:txBody>
      </p:sp>
      <p:sp>
        <p:nvSpPr>
          <p:cNvPr id="4" name="Footer Placeholder 3"/>
          <p:cNvSpPr>
            <a:spLocks noGrp="1"/>
          </p:cNvSpPr>
          <p:nvPr>
            <p:ph type="ftr" sz="quarter" idx="2"/>
          </p:nvPr>
        </p:nvSpPr>
        <p:spPr>
          <a:xfrm>
            <a:off x="0" y="6948170"/>
            <a:ext cx="4160520" cy="365760"/>
          </a:xfrm>
          <a:prstGeom prst="rect">
            <a:avLst/>
          </a:prstGeom>
        </p:spPr>
        <p:txBody>
          <a:bodyPr vert="horz" lIns="91440" tIns="45720" rIns="91440" bIns="45720" rtlCol="0" anchor="b"/>
          <a:lstStyle>
            <a:lvl1pPr algn="l">
              <a:defRPr sz="1200"/>
            </a:lvl1pPr>
          </a:lstStyle>
          <a:p>
            <a:r>
              <a:rPr lang="en-NZ" dirty="0">
                <a:latin typeface="Calibri"/>
                <a:cs typeface="Calibri"/>
              </a:rPr>
              <a:t>CompSci 101</a:t>
            </a:r>
          </a:p>
        </p:txBody>
      </p:sp>
      <p:sp>
        <p:nvSpPr>
          <p:cNvPr id="5" name="Slide Number Placeholder 4"/>
          <p:cNvSpPr>
            <a:spLocks noGrp="1"/>
          </p:cNvSpPr>
          <p:nvPr>
            <p:ph type="sldNum" sz="quarter" idx="3"/>
          </p:nvPr>
        </p:nvSpPr>
        <p:spPr>
          <a:xfrm>
            <a:off x="5438459" y="6948170"/>
            <a:ext cx="4160520" cy="365760"/>
          </a:xfrm>
          <a:prstGeom prst="rect">
            <a:avLst/>
          </a:prstGeom>
        </p:spPr>
        <p:txBody>
          <a:bodyPr vert="horz" lIns="91440" tIns="45720" rIns="91440" bIns="45720" rtlCol="0" anchor="b"/>
          <a:lstStyle>
            <a:lvl1pPr algn="r">
              <a:defRPr sz="1200"/>
            </a:lvl1pPr>
          </a:lstStyle>
          <a:p>
            <a:fld id="{36E744B1-BB5A-4FFF-9FC1-D9657206DF5C}" type="slidenum">
              <a:rPr lang="en-NZ" smtClean="0"/>
              <a:t>‹#›</a:t>
            </a:fld>
            <a:endParaRPr lang="en-NZ"/>
          </a:p>
        </p:txBody>
      </p:sp>
    </p:spTree>
    <p:extLst>
      <p:ext uri="{BB962C8B-B14F-4D97-AF65-F5344CB8AC3E}">
        <p14:creationId xmlns:p14="http://schemas.microsoft.com/office/powerpoint/2010/main" val="375616263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5438459" y="0"/>
            <a:ext cx="4160520" cy="365760"/>
          </a:xfrm>
          <a:prstGeom prst="rect">
            <a:avLst/>
          </a:prstGeom>
        </p:spPr>
        <p:txBody>
          <a:bodyPr vert="horz" lIns="91440" tIns="45720" rIns="91440" bIns="45720" rtlCol="0"/>
          <a:lstStyle>
            <a:lvl1pPr algn="r">
              <a:defRPr sz="1200"/>
            </a:lvl1pPr>
          </a:lstStyle>
          <a:p>
            <a:fld id="{B61F4E5E-F2C2-41BC-B8A0-92A3E475D9EC}" type="datetimeFigureOut">
              <a:rPr lang="en-NZ" smtClean="0"/>
              <a:t>22/04/20</a:t>
            </a:fld>
            <a:endParaRPr lang="en-NZ"/>
          </a:p>
        </p:txBody>
      </p:sp>
      <p:sp>
        <p:nvSpPr>
          <p:cNvPr id="4" name="Slide Image Placeholder 3"/>
          <p:cNvSpPr>
            <a:spLocks noGrp="1" noRot="1" noChangeAspect="1"/>
          </p:cNvSpPr>
          <p:nvPr>
            <p:ph type="sldImg" idx="2"/>
          </p:nvPr>
        </p:nvSpPr>
        <p:spPr>
          <a:xfrm>
            <a:off x="2971800" y="549275"/>
            <a:ext cx="3657600" cy="27432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960121" y="3474720"/>
            <a:ext cx="7680960" cy="329184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6948170"/>
            <a:ext cx="4160520" cy="365760"/>
          </a:xfrm>
          <a:prstGeom prst="rect">
            <a:avLst/>
          </a:prstGeom>
        </p:spPr>
        <p:txBody>
          <a:bodyPr vert="horz" lIns="91440" tIns="45720" rIns="91440" bIns="45720" rtlCol="0" anchor="b"/>
          <a:lstStyle>
            <a:lvl1pPr algn="l">
              <a:defRPr sz="1200"/>
            </a:lvl1pPr>
          </a:lstStyle>
          <a:p>
            <a:r>
              <a:rPr lang="en-NZ"/>
              <a:t>CompSci 101</a:t>
            </a:r>
          </a:p>
        </p:txBody>
      </p:sp>
      <p:sp>
        <p:nvSpPr>
          <p:cNvPr id="7" name="Slide Number Placeholder 6"/>
          <p:cNvSpPr>
            <a:spLocks noGrp="1"/>
          </p:cNvSpPr>
          <p:nvPr>
            <p:ph type="sldNum" sz="quarter" idx="5"/>
          </p:nvPr>
        </p:nvSpPr>
        <p:spPr>
          <a:xfrm>
            <a:off x="5438459" y="6948170"/>
            <a:ext cx="4160520" cy="365760"/>
          </a:xfrm>
          <a:prstGeom prst="rect">
            <a:avLst/>
          </a:prstGeom>
        </p:spPr>
        <p:txBody>
          <a:bodyPr vert="horz" lIns="91440" tIns="45720" rIns="91440" bIns="45720" rtlCol="0" anchor="b"/>
          <a:lstStyle>
            <a:lvl1pPr algn="r">
              <a:defRPr sz="1200"/>
            </a:lvl1pPr>
          </a:lstStyle>
          <a:p>
            <a:fld id="{56BC43D3-C661-4244-84AB-C965DC249C4D}" type="slidenum">
              <a:rPr lang="en-NZ" smtClean="0"/>
              <a:t>‹#›</a:t>
            </a:fld>
            <a:endParaRPr lang="en-NZ"/>
          </a:p>
        </p:txBody>
      </p:sp>
    </p:spTree>
    <p:extLst>
      <p:ext uri="{BB962C8B-B14F-4D97-AF65-F5344CB8AC3E}">
        <p14:creationId xmlns:p14="http://schemas.microsoft.com/office/powerpoint/2010/main" val="53366387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56BC43D3-C661-4244-84AB-C965DC249C4D}" type="slidenum">
              <a:rPr lang="en-NZ" smtClean="0"/>
              <a:t>1</a:t>
            </a:fld>
            <a:endParaRPr lang="en-NZ"/>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942641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Change</a:t>
            </a:r>
            <a:r>
              <a:rPr lang="en-GB" baseline="0" dirty="0"/>
              <a:t> pic</a:t>
            </a:r>
            <a:endParaRPr lang="en-GB" dirty="0"/>
          </a:p>
          <a:p>
            <a:endParaRPr lang="en-NZ"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10</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1765647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dirty="0"/>
              <a:t>Get there through Canvas. </a:t>
            </a:r>
            <a:r>
              <a:rPr lang="en-GB" dirty="0"/>
              <a:t>Change</a:t>
            </a:r>
            <a:r>
              <a:rPr lang="en-GB" baseline="0" dirty="0"/>
              <a:t> pic</a:t>
            </a:r>
            <a:endParaRPr lang="en-GB" dirty="0"/>
          </a:p>
          <a:p>
            <a:endParaRPr lang="en-NZ"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11</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1175517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Change</a:t>
            </a:r>
            <a:r>
              <a:rPr lang="en-GB" baseline="0" dirty="0"/>
              <a:t> pic</a:t>
            </a:r>
            <a:endParaRPr lang="en-GB" dirty="0"/>
          </a:p>
          <a:p>
            <a:endParaRPr lang="en-NZ"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12</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1175517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Take you to the lab after the lecture</a:t>
            </a:r>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13</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1175517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14</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1175517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Change</a:t>
            </a:r>
            <a:r>
              <a:rPr lang="en-GB" baseline="0" dirty="0"/>
              <a:t> pic</a:t>
            </a:r>
            <a:endParaRPr lang="en-GB" dirty="0"/>
          </a:p>
          <a:p>
            <a:endParaRPr lang="en-NZ"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15</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1175517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16</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1175517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17</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1175517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18</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2558554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19</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1175517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BC43D3-C661-4244-84AB-C965DC249C4D}" type="slidenum">
              <a:rPr lang="en-NZ" smtClean="0"/>
              <a:t>2</a:t>
            </a:fld>
            <a:endParaRPr lang="en-NZ"/>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2532031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20</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326496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21</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1175517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22</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1175517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Large Chem</a:t>
            </a:r>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23</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1175517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Change</a:t>
            </a:r>
            <a:r>
              <a:rPr lang="en-GB" baseline="0" dirty="0"/>
              <a:t> pic</a:t>
            </a:r>
            <a:endParaRPr lang="en-GB" dirty="0"/>
          </a:p>
          <a:p>
            <a:endParaRPr lang="en-NZ"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24</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1175517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25</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1175517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Change</a:t>
            </a:r>
            <a:r>
              <a:rPr lang="en-GB" baseline="0" dirty="0"/>
              <a:t> pic</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26</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3455862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 Formal languages are languages that are designed by people for specific applications. For example,</a:t>
            </a:r>
          </a:p>
          <a:p>
            <a:r>
              <a:rPr lang="en-US" sz="1200" b="0" i="0" u="none" strike="noStrike" kern="1200" baseline="0" dirty="0">
                <a:solidFill>
                  <a:schemeClr val="tx1"/>
                </a:solidFill>
                <a:latin typeface="+mn-lt"/>
                <a:ea typeface="+mn-ea"/>
                <a:cs typeface="+mn-cs"/>
              </a:rPr>
              <a:t>the notation that mathematicians use is a formal language that is particularly good at denoting relationships</a:t>
            </a:r>
          </a:p>
          <a:p>
            <a:r>
              <a:rPr lang="en-US" sz="1200" b="0" i="0" u="none" strike="noStrike" kern="1200" baseline="0" dirty="0">
                <a:solidFill>
                  <a:schemeClr val="tx1"/>
                </a:solidFill>
                <a:latin typeface="+mn-lt"/>
                <a:ea typeface="+mn-ea"/>
                <a:cs typeface="+mn-cs"/>
              </a:rPr>
              <a:t>among numbers and symbols. Chemists use a formal language to represent the chemical</a:t>
            </a:r>
          </a:p>
          <a:p>
            <a:r>
              <a:rPr lang="en-US" sz="1200" b="0" i="0" u="none" strike="noStrike" kern="1200" baseline="0" dirty="0">
                <a:solidFill>
                  <a:schemeClr val="tx1"/>
                </a:solidFill>
                <a:latin typeface="+mn-lt"/>
                <a:ea typeface="+mn-ea"/>
                <a:cs typeface="+mn-cs"/>
              </a:rPr>
              <a:t>structure of molecules. And most importantly:</a:t>
            </a:r>
          </a:p>
          <a:p>
            <a:r>
              <a:rPr lang="en-US" sz="1200" b="0" i="0" u="none" strike="noStrike" kern="1200" baseline="0" dirty="0">
                <a:solidFill>
                  <a:schemeClr val="tx1"/>
                </a:solidFill>
                <a:latin typeface="+mn-lt"/>
                <a:ea typeface="+mn-ea"/>
                <a:cs typeface="+mn-cs"/>
              </a:rPr>
              <a:t> Programming languages are formal languages that have been designed to express</a:t>
            </a:r>
          </a:p>
          <a:p>
            <a:r>
              <a:rPr lang="en-US" sz="1200" b="0" i="0" u="none" strike="noStrike" kern="1200" baseline="0" dirty="0">
                <a:solidFill>
                  <a:schemeClr val="tx1"/>
                </a:solidFill>
                <a:latin typeface="+mn-lt"/>
                <a:ea typeface="+mn-ea"/>
                <a:cs typeface="+mn-cs"/>
              </a:rPr>
              <a:t>computations.</a:t>
            </a:r>
            <a:endParaRPr lang="en-GB"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27</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3455862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28</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1175517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$12.50</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NZ"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29</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1175517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Lecture</a:t>
            </a:r>
            <a:r>
              <a:rPr lang="en-GB" baseline="0" dirty="0"/>
              <a:t> management system</a:t>
            </a:r>
            <a:endParaRPr lang="en-GB"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3</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34558626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Just a series of actions to perform to get a job done.</a:t>
            </a:r>
          </a:p>
          <a:p>
            <a:r>
              <a:rPr lang="en-US" sz="1200" kern="1200" dirty="0">
                <a:solidFill>
                  <a:schemeClr val="tx1"/>
                </a:solidFill>
                <a:latin typeface="+mn-lt"/>
                <a:ea typeface="+mn-ea"/>
                <a:cs typeface="+mn-cs"/>
              </a:rPr>
              <a:t>step one: look at the last four or three words that were written. step two: search on </a:t>
            </a:r>
            <a:r>
              <a:rPr lang="en-US" sz="1200" kern="1200" dirty="0" err="1">
                <a:solidFill>
                  <a:schemeClr val="tx1"/>
                </a:solidFill>
                <a:latin typeface="+mn-lt"/>
                <a:ea typeface="+mn-ea"/>
                <a:cs typeface="+mn-cs"/>
              </a:rPr>
              <a:t>google</a:t>
            </a:r>
            <a:r>
              <a:rPr lang="en-US" sz="1200" kern="1200" dirty="0">
                <a:solidFill>
                  <a:schemeClr val="tx1"/>
                </a:solidFill>
                <a:latin typeface="+mn-lt"/>
                <a:ea typeface="+mn-ea"/>
                <a:cs typeface="+mn-cs"/>
              </a:rPr>
              <a:t> for those words as a phrase (i.e. in quotes) step three: find the first webpage  in the Google search results for this phrase step four:  find out what word followed that phrase on that page step five: write this word down step six: go back to step one, until at least two sentences are written or a maximum of x number of words have been written.</a:t>
            </a:r>
            <a:endParaRPr lang="en-US" dirty="0"/>
          </a:p>
        </p:txBody>
      </p:sp>
      <p:sp>
        <p:nvSpPr>
          <p:cNvPr id="4" name="Slide Number Placeholder 3"/>
          <p:cNvSpPr>
            <a:spLocks noGrp="1"/>
          </p:cNvSpPr>
          <p:nvPr>
            <p:ph type="sldNum" sz="quarter" idx="10"/>
          </p:nvPr>
        </p:nvSpPr>
        <p:spPr/>
        <p:txBody>
          <a:bodyPr/>
          <a:lstStyle/>
          <a:p>
            <a:fld id="{56BC43D3-C661-4244-84AB-C965DC249C4D}" type="slidenum">
              <a:rPr lang="en-NZ" smtClean="0"/>
              <a:t>31</a:t>
            </a:fld>
            <a:endParaRPr lang="en-NZ"/>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1885042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Just a series of actions to perform to get a job done.</a:t>
            </a:r>
          </a:p>
          <a:p>
            <a:r>
              <a:rPr lang="en-US" sz="1200" kern="1200" dirty="0">
                <a:solidFill>
                  <a:schemeClr val="tx1"/>
                </a:solidFill>
                <a:latin typeface="+mn-lt"/>
                <a:ea typeface="+mn-ea"/>
                <a:cs typeface="+mn-cs"/>
              </a:rPr>
              <a:t>step one: look at the last four or three words that were written. step two: search on </a:t>
            </a:r>
            <a:r>
              <a:rPr lang="en-US" sz="1200" kern="1200" dirty="0" err="1">
                <a:solidFill>
                  <a:schemeClr val="tx1"/>
                </a:solidFill>
                <a:latin typeface="+mn-lt"/>
                <a:ea typeface="+mn-ea"/>
                <a:cs typeface="+mn-cs"/>
              </a:rPr>
              <a:t>google</a:t>
            </a:r>
            <a:r>
              <a:rPr lang="en-US" sz="1200" kern="1200" dirty="0">
                <a:solidFill>
                  <a:schemeClr val="tx1"/>
                </a:solidFill>
                <a:latin typeface="+mn-lt"/>
                <a:ea typeface="+mn-ea"/>
                <a:cs typeface="+mn-cs"/>
              </a:rPr>
              <a:t> for those words as a phrase (i.e. </a:t>
            </a:r>
            <a:r>
              <a:rPr lang="en-US" sz="1200" kern="1200">
                <a:solidFill>
                  <a:schemeClr val="tx1"/>
                </a:solidFill>
                <a:latin typeface="+mn-lt"/>
                <a:ea typeface="+mn-ea"/>
                <a:cs typeface="+mn-cs"/>
              </a:rPr>
              <a:t>in quotes) step three: find the first webpage  in the Google search results for this phrase step four:  find out what word followed that phrase on that page step five: write this word down step six: go back to step one, until at least two sentences are written or a maximum of x number of words have been written.</a:t>
            </a:r>
            <a:endParaRPr lang="en-US" dirty="0"/>
          </a:p>
        </p:txBody>
      </p:sp>
      <p:sp>
        <p:nvSpPr>
          <p:cNvPr id="4" name="Slide Number Placeholder 3"/>
          <p:cNvSpPr>
            <a:spLocks noGrp="1"/>
          </p:cNvSpPr>
          <p:nvPr>
            <p:ph type="sldNum" sz="quarter" idx="10"/>
          </p:nvPr>
        </p:nvSpPr>
        <p:spPr/>
        <p:txBody>
          <a:bodyPr/>
          <a:lstStyle/>
          <a:p>
            <a:fld id="{56BC43D3-C661-4244-84AB-C965DC249C4D}" type="slidenum">
              <a:rPr lang="en-NZ" smtClean="0"/>
              <a:t>32</a:t>
            </a:fld>
            <a:endParaRPr lang="en-NZ"/>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1885042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Just a series of actions to perform to get a job done.</a:t>
            </a:r>
          </a:p>
          <a:p>
            <a:r>
              <a:rPr lang="en-US" sz="1200" kern="1200" dirty="0">
                <a:solidFill>
                  <a:schemeClr val="tx1"/>
                </a:solidFill>
                <a:latin typeface="+mn-lt"/>
                <a:ea typeface="+mn-ea"/>
                <a:cs typeface="+mn-cs"/>
              </a:rPr>
              <a:t>step one: look at the last four or three words that were written. step two: search on </a:t>
            </a:r>
            <a:r>
              <a:rPr lang="en-US" sz="1200" kern="1200" dirty="0" err="1">
                <a:solidFill>
                  <a:schemeClr val="tx1"/>
                </a:solidFill>
                <a:latin typeface="+mn-lt"/>
                <a:ea typeface="+mn-ea"/>
                <a:cs typeface="+mn-cs"/>
              </a:rPr>
              <a:t>google</a:t>
            </a:r>
            <a:r>
              <a:rPr lang="en-US" sz="1200" kern="1200" dirty="0">
                <a:solidFill>
                  <a:schemeClr val="tx1"/>
                </a:solidFill>
                <a:latin typeface="+mn-lt"/>
                <a:ea typeface="+mn-ea"/>
                <a:cs typeface="+mn-cs"/>
              </a:rPr>
              <a:t> for those words as a phrase (i.e. </a:t>
            </a:r>
            <a:r>
              <a:rPr lang="en-US" sz="1200" kern="1200">
                <a:solidFill>
                  <a:schemeClr val="tx1"/>
                </a:solidFill>
                <a:latin typeface="+mn-lt"/>
                <a:ea typeface="+mn-ea"/>
                <a:cs typeface="+mn-cs"/>
              </a:rPr>
              <a:t>in quotes) step three: find the first webpage  in the Google search results for this phrase step four:  find out what word followed that phrase on that page step five: write this word down step six: go back to step one, until at least two sentences are written or a maximum of x number of words have been written.</a:t>
            </a:r>
            <a:endParaRPr lang="en-US" dirty="0"/>
          </a:p>
        </p:txBody>
      </p:sp>
      <p:sp>
        <p:nvSpPr>
          <p:cNvPr id="4" name="Slide Number Placeholder 3"/>
          <p:cNvSpPr>
            <a:spLocks noGrp="1"/>
          </p:cNvSpPr>
          <p:nvPr>
            <p:ph type="sldNum" sz="quarter" idx="10"/>
          </p:nvPr>
        </p:nvSpPr>
        <p:spPr/>
        <p:txBody>
          <a:bodyPr/>
          <a:lstStyle/>
          <a:p>
            <a:fld id="{56BC43D3-C661-4244-84AB-C965DC249C4D}" type="slidenum">
              <a:rPr lang="en-NZ" smtClean="0"/>
              <a:t>33</a:t>
            </a:fld>
            <a:endParaRPr lang="en-NZ"/>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1885042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Just a series of actions to perform to get a job done.</a:t>
            </a:r>
          </a:p>
          <a:p>
            <a:r>
              <a:rPr lang="en-US" sz="1200" kern="1200" dirty="0">
                <a:solidFill>
                  <a:schemeClr val="tx1"/>
                </a:solidFill>
                <a:latin typeface="+mn-lt"/>
                <a:ea typeface="+mn-ea"/>
                <a:cs typeface="+mn-cs"/>
              </a:rPr>
              <a:t>step one: look at the last four or three words that were written. step two: search on </a:t>
            </a:r>
            <a:r>
              <a:rPr lang="en-US" sz="1200" kern="1200" dirty="0" err="1">
                <a:solidFill>
                  <a:schemeClr val="tx1"/>
                </a:solidFill>
                <a:latin typeface="+mn-lt"/>
                <a:ea typeface="+mn-ea"/>
                <a:cs typeface="+mn-cs"/>
              </a:rPr>
              <a:t>google</a:t>
            </a:r>
            <a:r>
              <a:rPr lang="en-US" sz="1200" kern="1200" dirty="0">
                <a:solidFill>
                  <a:schemeClr val="tx1"/>
                </a:solidFill>
                <a:latin typeface="+mn-lt"/>
                <a:ea typeface="+mn-ea"/>
                <a:cs typeface="+mn-cs"/>
              </a:rPr>
              <a:t> for those words as a phrase (i.e. </a:t>
            </a:r>
            <a:r>
              <a:rPr lang="en-US" sz="1200" kern="1200">
                <a:solidFill>
                  <a:schemeClr val="tx1"/>
                </a:solidFill>
                <a:latin typeface="+mn-lt"/>
                <a:ea typeface="+mn-ea"/>
                <a:cs typeface="+mn-cs"/>
              </a:rPr>
              <a:t>in quotes) step three: find the first webpage  in the Google search results for this phrase step four:  find out what word followed that phrase on that page step five: write this word down step six: go back to step one, until at least two sentences are written or a maximum of x number of words have been written.</a:t>
            </a:r>
            <a:endParaRPr lang="en-US" dirty="0"/>
          </a:p>
        </p:txBody>
      </p:sp>
      <p:sp>
        <p:nvSpPr>
          <p:cNvPr id="4" name="Slide Number Placeholder 3"/>
          <p:cNvSpPr>
            <a:spLocks noGrp="1"/>
          </p:cNvSpPr>
          <p:nvPr>
            <p:ph type="sldNum" sz="quarter" idx="10"/>
          </p:nvPr>
        </p:nvSpPr>
        <p:spPr/>
        <p:txBody>
          <a:bodyPr/>
          <a:lstStyle/>
          <a:p>
            <a:fld id="{56BC43D3-C661-4244-84AB-C965DC249C4D}" type="slidenum">
              <a:rPr lang="en-NZ" smtClean="0"/>
              <a:t>34</a:t>
            </a:fld>
            <a:endParaRPr lang="en-NZ"/>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1885042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charset="0"/>
                <a:ea typeface="MS Pゴシック" charset="0"/>
                <a:cs typeface="MS Pゴシック" charset="0"/>
              </a:defRPr>
            </a:lvl1pPr>
            <a:lvl2pPr marL="785372" indent="-302066">
              <a:defRPr sz="2500">
                <a:solidFill>
                  <a:schemeClr val="tx1"/>
                </a:solidFill>
                <a:latin typeface="Arial" charset="0"/>
                <a:ea typeface="MS Pゴシック" charset="0"/>
                <a:cs typeface="MS Pゴシック" charset="0"/>
              </a:defRPr>
            </a:lvl2pPr>
            <a:lvl3pPr marL="1208265" indent="-241653">
              <a:defRPr sz="2500">
                <a:solidFill>
                  <a:schemeClr val="tx1"/>
                </a:solidFill>
                <a:latin typeface="Arial" charset="0"/>
                <a:ea typeface="MS Pゴシック" charset="0"/>
                <a:cs typeface="MS Pゴシック" charset="0"/>
              </a:defRPr>
            </a:lvl3pPr>
            <a:lvl4pPr marL="1691571" indent="-241653">
              <a:defRPr sz="2500">
                <a:solidFill>
                  <a:schemeClr val="tx1"/>
                </a:solidFill>
                <a:latin typeface="Arial" charset="0"/>
                <a:ea typeface="MS Pゴシック" charset="0"/>
                <a:cs typeface="MS Pゴシック" charset="0"/>
              </a:defRPr>
            </a:lvl4pPr>
            <a:lvl5pPr marL="2174878" indent="-241653">
              <a:defRPr sz="2500">
                <a:solidFill>
                  <a:schemeClr val="tx1"/>
                </a:solidFill>
                <a:latin typeface="Arial" charset="0"/>
                <a:ea typeface="MS Pゴシック" charset="0"/>
                <a:cs typeface="MS Pゴシック" charset="0"/>
              </a:defRPr>
            </a:lvl5pPr>
            <a:lvl6pPr marL="2658184"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6pPr>
            <a:lvl7pPr marL="3141490"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7pPr>
            <a:lvl8pPr marL="3624796"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8pPr>
            <a:lvl9pPr marL="4108102"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9pPr>
          </a:lstStyle>
          <a:p>
            <a:fld id="{B4AD0957-9C52-C648-A34A-C2B657868857}" type="slidenum">
              <a:rPr lang="en-US" sz="1300">
                <a:latin typeface="Calibri"/>
              </a:rPr>
              <a:pPr/>
              <a:t>35</a:t>
            </a:fld>
            <a:endParaRPr lang="en-US" sz="1300" dirty="0">
              <a:latin typeface="Calibri"/>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sz="1500" dirty="0">
                <a:latin typeface="Calibri"/>
                <a:ea typeface="MS Pゴシック" charset="0"/>
                <a:cs typeface="MS Pゴシック" charset="0"/>
              </a:rPr>
              <a:t>Specifying a set of directions which tells a computer exactly how to accomplish some task</a:t>
            </a:r>
          </a:p>
        </p:txBody>
      </p:sp>
      <p:sp>
        <p:nvSpPr>
          <p:cNvPr id="2" name="Footer Placeholder 1"/>
          <p:cNvSpPr>
            <a:spLocks noGrp="1"/>
          </p:cNvSpPr>
          <p:nvPr>
            <p:ph type="ftr" sz="quarter" idx="10"/>
          </p:nvPr>
        </p:nvSpPr>
        <p:spPr/>
        <p:txBody>
          <a:bodyPr/>
          <a:lstStyle/>
          <a:p>
            <a:r>
              <a:rPr lang="en-NZ"/>
              <a:t>CompSci 101</a:t>
            </a:r>
          </a:p>
        </p:txBody>
      </p:sp>
    </p:spTree>
    <p:extLst>
      <p:ext uri="{BB962C8B-B14F-4D97-AF65-F5344CB8AC3E}">
        <p14:creationId xmlns:p14="http://schemas.microsoft.com/office/powerpoint/2010/main" val="4078261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charset="0"/>
                <a:ea typeface="MS Pゴシック" charset="0"/>
                <a:cs typeface="MS Pゴシック" charset="0"/>
              </a:defRPr>
            </a:lvl1pPr>
            <a:lvl2pPr marL="785372" indent="-302066">
              <a:defRPr sz="2500">
                <a:solidFill>
                  <a:schemeClr val="tx1"/>
                </a:solidFill>
                <a:latin typeface="Arial" charset="0"/>
                <a:ea typeface="MS Pゴシック" charset="0"/>
                <a:cs typeface="MS Pゴシック" charset="0"/>
              </a:defRPr>
            </a:lvl2pPr>
            <a:lvl3pPr marL="1208265" indent="-241653">
              <a:defRPr sz="2500">
                <a:solidFill>
                  <a:schemeClr val="tx1"/>
                </a:solidFill>
                <a:latin typeface="Arial" charset="0"/>
                <a:ea typeface="MS Pゴシック" charset="0"/>
                <a:cs typeface="MS Pゴシック" charset="0"/>
              </a:defRPr>
            </a:lvl3pPr>
            <a:lvl4pPr marL="1691571" indent="-241653">
              <a:defRPr sz="2500">
                <a:solidFill>
                  <a:schemeClr val="tx1"/>
                </a:solidFill>
                <a:latin typeface="Arial" charset="0"/>
                <a:ea typeface="MS Pゴシック" charset="0"/>
                <a:cs typeface="MS Pゴシック" charset="0"/>
              </a:defRPr>
            </a:lvl4pPr>
            <a:lvl5pPr marL="2174878" indent="-241653">
              <a:defRPr sz="2500">
                <a:solidFill>
                  <a:schemeClr val="tx1"/>
                </a:solidFill>
                <a:latin typeface="Arial" charset="0"/>
                <a:ea typeface="MS Pゴシック" charset="0"/>
                <a:cs typeface="MS Pゴシック" charset="0"/>
              </a:defRPr>
            </a:lvl5pPr>
            <a:lvl6pPr marL="2658184"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6pPr>
            <a:lvl7pPr marL="3141490"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7pPr>
            <a:lvl8pPr marL="3624796"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8pPr>
            <a:lvl9pPr marL="4108102"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9pPr>
          </a:lstStyle>
          <a:p>
            <a:fld id="{A7B91213-D7CA-484B-9097-D8B0E9FD1A8C}" type="slidenum">
              <a:rPr lang="en-US" sz="1300">
                <a:latin typeface="Calibri"/>
              </a:rPr>
              <a:pPr/>
              <a:t>36</a:t>
            </a:fld>
            <a:endParaRPr lang="en-US" sz="1300" dirty="0">
              <a:latin typeface="Calibri"/>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sz="1500" dirty="0">
                <a:latin typeface="Calibri"/>
                <a:ea typeface="MS Pゴシック" charset="0"/>
                <a:cs typeface="MS Pゴシック" charset="0"/>
              </a:rPr>
              <a:t>Specifying a set of directions which tells a computer exactly how to accomplish some task</a:t>
            </a:r>
          </a:p>
        </p:txBody>
      </p:sp>
      <p:sp>
        <p:nvSpPr>
          <p:cNvPr id="2" name="Footer Placeholder 1"/>
          <p:cNvSpPr>
            <a:spLocks noGrp="1"/>
          </p:cNvSpPr>
          <p:nvPr>
            <p:ph type="ftr" sz="quarter" idx="10"/>
          </p:nvPr>
        </p:nvSpPr>
        <p:spPr/>
        <p:txBody>
          <a:bodyPr/>
          <a:lstStyle/>
          <a:p>
            <a:r>
              <a:rPr lang="en-NZ"/>
              <a:t>CompSci 101</a:t>
            </a:r>
          </a:p>
        </p:txBody>
      </p:sp>
    </p:spTree>
    <p:extLst>
      <p:ext uri="{BB962C8B-B14F-4D97-AF65-F5344CB8AC3E}">
        <p14:creationId xmlns:p14="http://schemas.microsoft.com/office/powerpoint/2010/main" val="3174685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charset="0"/>
                <a:ea typeface="MS Pゴシック" charset="0"/>
                <a:cs typeface="MS Pゴシック" charset="0"/>
              </a:defRPr>
            </a:lvl1pPr>
            <a:lvl2pPr marL="785372" indent="-302066">
              <a:defRPr sz="2500">
                <a:solidFill>
                  <a:schemeClr val="tx1"/>
                </a:solidFill>
                <a:latin typeface="Arial" charset="0"/>
                <a:ea typeface="MS Pゴシック" charset="0"/>
                <a:cs typeface="MS Pゴシック" charset="0"/>
              </a:defRPr>
            </a:lvl2pPr>
            <a:lvl3pPr marL="1208265" indent="-241653">
              <a:defRPr sz="2500">
                <a:solidFill>
                  <a:schemeClr val="tx1"/>
                </a:solidFill>
                <a:latin typeface="Arial" charset="0"/>
                <a:ea typeface="MS Pゴシック" charset="0"/>
                <a:cs typeface="MS Pゴシック" charset="0"/>
              </a:defRPr>
            </a:lvl3pPr>
            <a:lvl4pPr marL="1691571" indent="-241653">
              <a:defRPr sz="2500">
                <a:solidFill>
                  <a:schemeClr val="tx1"/>
                </a:solidFill>
                <a:latin typeface="Arial" charset="0"/>
                <a:ea typeface="MS Pゴシック" charset="0"/>
                <a:cs typeface="MS Pゴシック" charset="0"/>
              </a:defRPr>
            </a:lvl4pPr>
            <a:lvl5pPr marL="2174878" indent="-241653">
              <a:defRPr sz="2500">
                <a:solidFill>
                  <a:schemeClr val="tx1"/>
                </a:solidFill>
                <a:latin typeface="Arial" charset="0"/>
                <a:ea typeface="MS Pゴシック" charset="0"/>
                <a:cs typeface="MS Pゴシック" charset="0"/>
              </a:defRPr>
            </a:lvl5pPr>
            <a:lvl6pPr marL="2658184"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6pPr>
            <a:lvl7pPr marL="3141490"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7pPr>
            <a:lvl8pPr marL="3624796"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8pPr>
            <a:lvl9pPr marL="4108102"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9pPr>
          </a:lstStyle>
          <a:p>
            <a:fld id="{9A4E5CA4-F7D4-BB46-942E-ED98CABEDB24}" type="slidenum">
              <a:rPr lang="en-US" sz="1300">
                <a:latin typeface="Calibri"/>
              </a:rPr>
              <a:pPr/>
              <a:t>37</a:t>
            </a:fld>
            <a:endParaRPr lang="en-US" sz="1300" dirty="0">
              <a:latin typeface="Calibri"/>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sz="1500" dirty="0">
                <a:latin typeface="Calibri"/>
                <a:ea typeface="MS Pゴシック" charset="0"/>
                <a:cs typeface="MS Pゴシック" charset="0"/>
              </a:rPr>
              <a:t>Specifying a set of directions which tells a computer exactly how to accomplish some task</a:t>
            </a:r>
          </a:p>
        </p:txBody>
      </p:sp>
      <p:sp>
        <p:nvSpPr>
          <p:cNvPr id="2" name="Footer Placeholder 1"/>
          <p:cNvSpPr>
            <a:spLocks noGrp="1"/>
          </p:cNvSpPr>
          <p:nvPr>
            <p:ph type="ftr" sz="quarter" idx="10"/>
          </p:nvPr>
        </p:nvSpPr>
        <p:spPr/>
        <p:txBody>
          <a:bodyPr/>
          <a:lstStyle/>
          <a:p>
            <a:r>
              <a:rPr lang="en-NZ"/>
              <a:t>CompSci 101</a:t>
            </a:r>
          </a:p>
        </p:txBody>
      </p:sp>
    </p:spTree>
    <p:extLst>
      <p:ext uri="{BB962C8B-B14F-4D97-AF65-F5344CB8AC3E}">
        <p14:creationId xmlns:p14="http://schemas.microsoft.com/office/powerpoint/2010/main" val="24431188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charset="0"/>
                <a:ea typeface="MS Pゴシック" charset="0"/>
                <a:cs typeface="MS Pゴシック" charset="0"/>
              </a:defRPr>
            </a:lvl1pPr>
            <a:lvl2pPr marL="785372" indent="-302066">
              <a:defRPr sz="2500">
                <a:solidFill>
                  <a:schemeClr val="tx1"/>
                </a:solidFill>
                <a:latin typeface="Arial" charset="0"/>
                <a:ea typeface="MS Pゴシック" charset="0"/>
                <a:cs typeface="MS Pゴシック" charset="0"/>
              </a:defRPr>
            </a:lvl2pPr>
            <a:lvl3pPr marL="1208265" indent="-241653">
              <a:defRPr sz="2500">
                <a:solidFill>
                  <a:schemeClr val="tx1"/>
                </a:solidFill>
                <a:latin typeface="Arial" charset="0"/>
                <a:ea typeface="MS Pゴシック" charset="0"/>
                <a:cs typeface="MS Pゴシック" charset="0"/>
              </a:defRPr>
            </a:lvl3pPr>
            <a:lvl4pPr marL="1691571" indent="-241653">
              <a:defRPr sz="2500">
                <a:solidFill>
                  <a:schemeClr val="tx1"/>
                </a:solidFill>
                <a:latin typeface="Arial" charset="0"/>
                <a:ea typeface="MS Pゴシック" charset="0"/>
                <a:cs typeface="MS Pゴシック" charset="0"/>
              </a:defRPr>
            </a:lvl4pPr>
            <a:lvl5pPr marL="2174878" indent="-241653">
              <a:defRPr sz="2500">
                <a:solidFill>
                  <a:schemeClr val="tx1"/>
                </a:solidFill>
                <a:latin typeface="Arial" charset="0"/>
                <a:ea typeface="MS Pゴシック" charset="0"/>
                <a:cs typeface="MS Pゴシック" charset="0"/>
              </a:defRPr>
            </a:lvl5pPr>
            <a:lvl6pPr marL="2658184"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6pPr>
            <a:lvl7pPr marL="3141490"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7pPr>
            <a:lvl8pPr marL="3624796"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8pPr>
            <a:lvl9pPr marL="4108102"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9pPr>
          </a:lstStyle>
          <a:p>
            <a:fld id="{1FCEEAF6-1148-BF42-BFD7-2F2C1589E865}" type="slidenum">
              <a:rPr lang="en-US" sz="1300">
                <a:latin typeface="Calibri"/>
              </a:rPr>
              <a:pPr/>
              <a:t>38</a:t>
            </a:fld>
            <a:endParaRPr lang="en-US" sz="1300" dirty="0">
              <a:latin typeface="Calibri"/>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sz="1500" dirty="0">
                <a:latin typeface="Calibri"/>
                <a:ea typeface="MS Pゴシック" charset="0"/>
                <a:cs typeface="MS Pゴシック" charset="0"/>
              </a:rPr>
              <a:t>Specifying a set of directions which tells a computer exactly how to accomplish some task</a:t>
            </a:r>
          </a:p>
        </p:txBody>
      </p:sp>
      <p:sp>
        <p:nvSpPr>
          <p:cNvPr id="2" name="Footer Placeholder 1"/>
          <p:cNvSpPr>
            <a:spLocks noGrp="1"/>
          </p:cNvSpPr>
          <p:nvPr>
            <p:ph type="ftr" sz="quarter" idx="10"/>
          </p:nvPr>
        </p:nvSpPr>
        <p:spPr/>
        <p:txBody>
          <a:bodyPr/>
          <a:lstStyle/>
          <a:p>
            <a:r>
              <a:rPr lang="en-NZ"/>
              <a:t>CompSci 101</a:t>
            </a:r>
          </a:p>
        </p:txBody>
      </p:sp>
    </p:spTree>
    <p:extLst>
      <p:ext uri="{BB962C8B-B14F-4D97-AF65-F5344CB8AC3E}">
        <p14:creationId xmlns:p14="http://schemas.microsoft.com/office/powerpoint/2010/main" val="1030006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charset="0"/>
                <a:ea typeface="MS Pゴシック" charset="0"/>
                <a:cs typeface="MS Pゴシック" charset="0"/>
              </a:defRPr>
            </a:lvl1pPr>
            <a:lvl2pPr marL="785372" indent="-302066">
              <a:defRPr sz="2500">
                <a:solidFill>
                  <a:schemeClr val="tx1"/>
                </a:solidFill>
                <a:latin typeface="Arial" charset="0"/>
                <a:ea typeface="MS Pゴシック" charset="0"/>
                <a:cs typeface="MS Pゴシック" charset="0"/>
              </a:defRPr>
            </a:lvl2pPr>
            <a:lvl3pPr marL="1208265" indent="-241653">
              <a:defRPr sz="2500">
                <a:solidFill>
                  <a:schemeClr val="tx1"/>
                </a:solidFill>
                <a:latin typeface="Arial" charset="0"/>
                <a:ea typeface="MS Pゴシック" charset="0"/>
                <a:cs typeface="MS Pゴシック" charset="0"/>
              </a:defRPr>
            </a:lvl3pPr>
            <a:lvl4pPr marL="1691571" indent="-241653">
              <a:defRPr sz="2500">
                <a:solidFill>
                  <a:schemeClr val="tx1"/>
                </a:solidFill>
                <a:latin typeface="Arial" charset="0"/>
                <a:ea typeface="MS Pゴシック" charset="0"/>
                <a:cs typeface="MS Pゴシック" charset="0"/>
              </a:defRPr>
            </a:lvl4pPr>
            <a:lvl5pPr marL="2174878" indent="-241653">
              <a:defRPr sz="2500">
                <a:solidFill>
                  <a:schemeClr val="tx1"/>
                </a:solidFill>
                <a:latin typeface="Arial" charset="0"/>
                <a:ea typeface="MS Pゴシック" charset="0"/>
                <a:cs typeface="MS Pゴシック" charset="0"/>
              </a:defRPr>
            </a:lvl5pPr>
            <a:lvl6pPr marL="2658184"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6pPr>
            <a:lvl7pPr marL="3141490"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7pPr>
            <a:lvl8pPr marL="3624796"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8pPr>
            <a:lvl9pPr marL="4108102"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9pPr>
          </a:lstStyle>
          <a:p>
            <a:fld id="{1FCEEAF6-1148-BF42-BFD7-2F2C1589E865}" type="slidenum">
              <a:rPr lang="en-US" sz="1300">
                <a:latin typeface="Calibri"/>
              </a:rPr>
              <a:pPr/>
              <a:t>39</a:t>
            </a:fld>
            <a:endParaRPr lang="en-US" sz="1300" dirty="0">
              <a:latin typeface="Calibri"/>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1500" dirty="0">
              <a:latin typeface="Calibri"/>
              <a:ea typeface="MS Pゴシック" charset="0"/>
              <a:cs typeface="MS Pゴシック" charset="0"/>
            </a:endParaRPr>
          </a:p>
        </p:txBody>
      </p:sp>
      <p:sp>
        <p:nvSpPr>
          <p:cNvPr id="2" name="Footer Placeholder 1"/>
          <p:cNvSpPr>
            <a:spLocks noGrp="1"/>
          </p:cNvSpPr>
          <p:nvPr>
            <p:ph type="ftr" sz="quarter" idx="10"/>
          </p:nvPr>
        </p:nvSpPr>
        <p:spPr/>
        <p:txBody>
          <a:bodyPr/>
          <a:lstStyle/>
          <a:p>
            <a:r>
              <a:rPr lang="en-NZ"/>
              <a:t>CompSci 101</a:t>
            </a:r>
          </a:p>
        </p:txBody>
      </p:sp>
    </p:spTree>
    <p:extLst>
      <p:ext uri="{BB962C8B-B14F-4D97-AF65-F5344CB8AC3E}">
        <p14:creationId xmlns:p14="http://schemas.microsoft.com/office/powerpoint/2010/main" val="35788101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500">
                <a:solidFill>
                  <a:schemeClr val="tx1"/>
                </a:solidFill>
                <a:latin typeface="Arial" charset="0"/>
                <a:ea typeface="MS Pゴシック" charset="0"/>
                <a:cs typeface="MS Pゴシック" charset="0"/>
              </a:defRPr>
            </a:lvl1pPr>
            <a:lvl2pPr marL="785372" indent="-302066">
              <a:defRPr sz="2500">
                <a:solidFill>
                  <a:schemeClr val="tx1"/>
                </a:solidFill>
                <a:latin typeface="Arial" charset="0"/>
                <a:ea typeface="MS Pゴシック" charset="0"/>
                <a:cs typeface="MS Pゴシック" charset="0"/>
              </a:defRPr>
            </a:lvl2pPr>
            <a:lvl3pPr marL="1208265" indent="-241653">
              <a:defRPr sz="2500">
                <a:solidFill>
                  <a:schemeClr val="tx1"/>
                </a:solidFill>
                <a:latin typeface="Arial" charset="0"/>
                <a:ea typeface="MS Pゴシック" charset="0"/>
                <a:cs typeface="MS Pゴシック" charset="0"/>
              </a:defRPr>
            </a:lvl3pPr>
            <a:lvl4pPr marL="1691571" indent="-241653">
              <a:defRPr sz="2500">
                <a:solidFill>
                  <a:schemeClr val="tx1"/>
                </a:solidFill>
                <a:latin typeface="Arial" charset="0"/>
                <a:ea typeface="MS Pゴシック" charset="0"/>
                <a:cs typeface="MS Pゴシック" charset="0"/>
              </a:defRPr>
            </a:lvl4pPr>
            <a:lvl5pPr marL="2174878" indent="-241653">
              <a:defRPr sz="2500">
                <a:solidFill>
                  <a:schemeClr val="tx1"/>
                </a:solidFill>
                <a:latin typeface="Arial" charset="0"/>
                <a:ea typeface="MS Pゴシック" charset="0"/>
                <a:cs typeface="MS Pゴシック" charset="0"/>
              </a:defRPr>
            </a:lvl5pPr>
            <a:lvl6pPr marL="2658184"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6pPr>
            <a:lvl7pPr marL="3141490"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7pPr>
            <a:lvl8pPr marL="3624796"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8pPr>
            <a:lvl9pPr marL="4108102" indent="-241653" eaLnBrk="0" fontAlgn="base" hangingPunct="0">
              <a:spcBef>
                <a:spcPct val="0"/>
              </a:spcBef>
              <a:spcAft>
                <a:spcPct val="0"/>
              </a:spcAft>
              <a:defRPr sz="2500">
                <a:solidFill>
                  <a:schemeClr val="tx1"/>
                </a:solidFill>
                <a:latin typeface="Arial" charset="0"/>
                <a:ea typeface="MS Pゴシック" charset="0"/>
                <a:cs typeface="MS Pゴシック" charset="0"/>
              </a:defRPr>
            </a:lvl9pPr>
          </a:lstStyle>
          <a:p>
            <a:fld id="{69D4C300-F70D-3E49-8334-746EA20409A5}" type="slidenum">
              <a:rPr lang="en-US" sz="1300">
                <a:latin typeface="Calibri"/>
              </a:rPr>
              <a:pPr/>
              <a:t>40</a:t>
            </a:fld>
            <a:endParaRPr lang="en-US" sz="1300" dirty="0">
              <a:latin typeface="Calibri"/>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1500" dirty="0">
              <a:latin typeface="Calibri"/>
              <a:ea typeface="MS Pゴシック" charset="0"/>
              <a:cs typeface="MS Pゴシック" charset="0"/>
            </a:endParaRPr>
          </a:p>
        </p:txBody>
      </p:sp>
      <p:sp>
        <p:nvSpPr>
          <p:cNvPr id="2" name="Footer Placeholder 1"/>
          <p:cNvSpPr>
            <a:spLocks noGrp="1"/>
          </p:cNvSpPr>
          <p:nvPr>
            <p:ph type="ftr" sz="quarter" idx="10"/>
          </p:nvPr>
        </p:nvSpPr>
        <p:spPr/>
        <p:txBody>
          <a:bodyPr/>
          <a:lstStyle/>
          <a:p>
            <a:r>
              <a:rPr lang="en-NZ"/>
              <a:t>CompSci 101</a:t>
            </a:r>
          </a:p>
        </p:txBody>
      </p:sp>
    </p:spTree>
    <p:extLst>
      <p:ext uri="{BB962C8B-B14F-4D97-AF65-F5344CB8AC3E}">
        <p14:creationId xmlns:p14="http://schemas.microsoft.com/office/powerpoint/2010/main" val="2502514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Change</a:t>
            </a:r>
            <a:r>
              <a:rPr lang="en-GB" baseline="0" dirty="0"/>
              <a:t> pic</a:t>
            </a:r>
            <a:endParaRPr lang="en-GB"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4</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3455862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882213">
              <a:defRPr/>
            </a:pPr>
            <a:endParaRPr lang="en-GB"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5</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3455862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882213">
              <a:defRPr/>
            </a:pPr>
            <a:endParaRPr lang="en-GB"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6</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3455862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882213">
              <a:defRPr/>
            </a:pPr>
            <a:endParaRPr lang="en-GB"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7</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783663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882213">
              <a:defRPr/>
            </a:pPr>
            <a:endParaRPr lang="en-GB"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8</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1700277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a:defRPr/>
            </a:pPr>
            <a:fld id="{A3A27C08-1570-4760-8A72-765E60D7C84C}" type="slidenum">
              <a:rPr lang="en-NZ" altLang="en-US" smtClean="0"/>
              <a:pPr>
                <a:defRPr/>
              </a:pPr>
              <a:t>9</a:t>
            </a:fld>
            <a:endParaRPr lang="en-NZ" altLang="en-US"/>
          </a:p>
        </p:txBody>
      </p:sp>
      <p:sp>
        <p:nvSpPr>
          <p:cNvPr id="5" name="Footer Placeholder 4"/>
          <p:cNvSpPr>
            <a:spLocks noGrp="1"/>
          </p:cNvSpPr>
          <p:nvPr>
            <p:ph type="ftr" sz="quarter" idx="11"/>
          </p:nvPr>
        </p:nvSpPr>
        <p:spPr/>
        <p:txBody>
          <a:bodyPr/>
          <a:lstStyle/>
          <a:p>
            <a:r>
              <a:rPr lang="en-NZ"/>
              <a:t>CompSci 101</a:t>
            </a:r>
          </a:p>
        </p:txBody>
      </p:sp>
    </p:spTree>
    <p:extLst>
      <p:ext uri="{BB962C8B-B14F-4D97-AF65-F5344CB8AC3E}">
        <p14:creationId xmlns:p14="http://schemas.microsoft.com/office/powerpoint/2010/main" val="1765647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0"/>
            <a:ext cx="8915400" cy="5867400"/>
          </a:xfrm>
          <a:prstGeom prst="rect">
            <a:avLst/>
          </a:prstGeom>
        </p:spPr>
        <p:txBody>
          <a:bodyPr/>
          <a:lstStyle>
            <a:lvl1pPr marL="0" indent="0">
              <a:buNone/>
              <a:defRPr/>
            </a:lvl1pPr>
            <a:lvl2pPr marL="411480" indent="-182880">
              <a:buFont typeface="Arial"/>
              <a:buChar char="•"/>
              <a:defRPr/>
            </a:lvl2pPr>
            <a:lvl3pPr marL="594360" indent="-182880">
              <a:buFont typeface="Arial"/>
              <a:buChar char="•"/>
              <a:defRPr/>
            </a:lvl3pPr>
            <a:lvl4pPr marL="777240" indent="-182880">
              <a:buFont typeface="Arial"/>
              <a:buChar char="•"/>
              <a:defRPr/>
            </a:lvl4pPr>
            <a:lvl5pPr marL="960120" indent="-182880">
              <a:buFont typeface="Arial"/>
              <a:buChar cha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5"/>
          <p:cNvSpPr>
            <a:spLocks noGrp="1"/>
          </p:cNvSpPr>
          <p:nvPr>
            <p:ph type="title"/>
          </p:nvPr>
        </p:nvSpPr>
        <p:spPr>
          <a:xfrm>
            <a:off x="152400" y="152400"/>
            <a:ext cx="9067800" cy="609600"/>
          </a:xfrm>
          <a:prstGeom prst="rect">
            <a:avLst/>
          </a:prstGeom>
        </p:spPr>
        <p:txBody>
          <a:bodyPr anchor="b" anchorCtr="0">
            <a:normAutofit/>
          </a:bodyPr>
          <a:lstStyle>
            <a:lvl1pPr algn="ctr">
              <a:defRPr sz="3600" b="1"/>
            </a:lvl1pPr>
          </a:lstStyle>
          <a:p>
            <a:r>
              <a:rPr lang="en-US" dirty="0"/>
              <a:t>Click to edit Master title style</a:t>
            </a:r>
          </a:p>
        </p:txBody>
      </p:sp>
      <p:sp>
        <p:nvSpPr>
          <p:cNvPr id="8" name="Slide Number Placeholder 7"/>
          <p:cNvSpPr>
            <a:spLocks noGrp="1"/>
          </p:cNvSpPr>
          <p:nvPr>
            <p:ph type="sldNum" sz="quarter" idx="4"/>
          </p:nvPr>
        </p:nvSpPr>
        <p:spPr>
          <a:xfrm>
            <a:off x="8382000" y="0"/>
            <a:ext cx="533400" cy="152400"/>
          </a:xfrm>
          <a:prstGeom prst="rect">
            <a:avLst/>
          </a:prstGeom>
        </p:spPr>
        <p:txBody>
          <a:bodyPr vert="horz" lIns="91440" tIns="45720" rIns="91440" bIns="45720" rtlCol="0" anchor="ctr"/>
          <a:lstStyle>
            <a:lvl1pPr algn="r">
              <a:defRPr sz="900">
                <a:solidFill>
                  <a:srgbClr val="000090"/>
                </a:solidFill>
              </a:defRPr>
            </a:lvl1pPr>
          </a:lstStyle>
          <a:p>
            <a:fld id="{960975F2-62ED-B740-81EF-2CA8EADE5EA3}" type="slidenum">
              <a:rPr lang="en-US" smtClean="0"/>
              <a:pPr/>
              <a:t>‹#›</a:t>
            </a:fld>
            <a:endParaRPr lang="en-US" dirty="0"/>
          </a:p>
        </p:txBody>
      </p:sp>
      <p:sp>
        <p:nvSpPr>
          <p:cNvPr id="9" name="Footer Placeholder 9"/>
          <p:cNvSpPr>
            <a:spLocks noGrp="1"/>
          </p:cNvSpPr>
          <p:nvPr>
            <p:ph type="ftr" sz="quarter" idx="3"/>
          </p:nvPr>
        </p:nvSpPr>
        <p:spPr>
          <a:xfrm>
            <a:off x="5410200" y="0"/>
            <a:ext cx="2743200" cy="152400"/>
          </a:xfrm>
          <a:prstGeom prst="rect">
            <a:avLst/>
          </a:prstGeom>
        </p:spPr>
        <p:txBody>
          <a:bodyPr vert="horz" lIns="91440" tIns="45720" rIns="91440" bIns="45720" rtlCol="0" anchor="ctr"/>
          <a:lstStyle>
            <a:lvl1pPr algn="r">
              <a:defRPr sz="800">
                <a:solidFill>
                  <a:srgbClr val="000090"/>
                </a:solidFill>
              </a:defRPr>
            </a:lvl1pPr>
          </a:lstStyle>
          <a:p>
            <a:r>
              <a:rPr lang="en-US" dirty="0"/>
              <a:t>CompSci101 - Principles of Programming</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9" r:id="rId1"/>
    <p:sldLayoutId id="2147483710" r:id="rId2"/>
  </p:sldLayoutIdLst>
  <p:hf hdr="0" dt="0"/>
  <p:txStyles>
    <p:titleStyle>
      <a:lvl1pPr algn="r" defTabSz="914400" rtl="0" eaLnBrk="1" latinLnBrk="0" hangingPunct="1">
        <a:spcBef>
          <a:spcPct val="0"/>
        </a:spcBef>
        <a:buNone/>
        <a:defRPr sz="2800" kern="1200">
          <a:solidFill>
            <a:srgbClr val="000090"/>
          </a:solidFill>
          <a:effectLst/>
          <a:latin typeface="+mj-lt"/>
          <a:ea typeface="+mj-ea"/>
          <a:cs typeface="+mj-cs"/>
        </a:defRPr>
      </a:lvl1pPr>
    </p:titleStyle>
    <p:body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2400" kern="1200">
          <a:solidFill>
            <a:srgbClr val="000090"/>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rgbClr val="000090"/>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rgbClr val="000090"/>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rgbClr val="000090"/>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rgbClr val="000090"/>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file:////C:\00_CS101S1_08\Lecture01\hangman.bat"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hyperlink" Target="file:////C:\00_CS101S1_08\Lecture01\hangman.bat"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file:////C:\00_CS101S1_08\Lecture01\hangman.bat"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6400" y="1600200"/>
            <a:ext cx="432048" cy="432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ubtitle 2"/>
          <p:cNvSpPr>
            <a:spLocks noGrp="1"/>
          </p:cNvSpPr>
          <p:nvPr>
            <p:ph type="subTitle" idx="4294967295"/>
          </p:nvPr>
        </p:nvSpPr>
        <p:spPr>
          <a:xfrm>
            <a:off x="2324100" y="3581400"/>
            <a:ext cx="3962400" cy="2133600"/>
          </a:xfrm>
          <a:prstGeom prst="rect">
            <a:avLst/>
          </a:prstGeom>
        </p:spPr>
        <p:txBody>
          <a:bodyPr/>
          <a:lstStyle/>
          <a:p>
            <a:pPr marL="0" indent="0" algn="ctr">
              <a:buNone/>
            </a:pPr>
            <a:r>
              <a:rPr lang="en-NZ" sz="2400" dirty="0">
                <a:solidFill>
                  <a:srgbClr val="000090"/>
                </a:solidFill>
              </a:rPr>
              <a:t>Lecture 1 - </a:t>
            </a:r>
            <a:r>
              <a:rPr lang="en-US" sz="2400" dirty="0">
                <a:solidFill>
                  <a:srgbClr val="000090"/>
                </a:solidFill>
                <a:latin typeface="Calibri"/>
                <a:ea typeface="Calibri"/>
                <a:cs typeface="Calibri"/>
              </a:rPr>
              <a:t>Introduction</a:t>
            </a:r>
          </a:p>
          <a:p>
            <a:endParaRPr lang="en-US" dirty="0">
              <a:solidFill>
                <a:srgbClr val="000090"/>
              </a:solidFill>
              <a:latin typeface="Calibri"/>
              <a:ea typeface="Calibri"/>
              <a:cs typeface="Calibri"/>
            </a:endParaRPr>
          </a:p>
          <a:p>
            <a:endParaRPr lang="en-US" dirty="0">
              <a:solidFill>
                <a:srgbClr val="000090"/>
              </a:solidFill>
              <a:latin typeface="Calibri"/>
              <a:ea typeface="Calibri"/>
              <a:cs typeface="Calibri"/>
            </a:endParaRPr>
          </a:p>
        </p:txBody>
      </p:sp>
      <p:sp>
        <p:nvSpPr>
          <p:cNvPr id="2" name="Title 1"/>
          <p:cNvSpPr>
            <a:spLocks noGrp="1"/>
          </p:cNvSpPr>
          <p:nvPr>
            <p:ph type="title" idx="4294967295"/>
          </p:nvPr>
        </p:nvSpPr>
        <p:spPr>
          <a:xfrm>
            <a:off x="2209800" y="685800"/>
            <a:ext cx="4191000" cy="2133600"/>
          </a:xfrm>
          <a:prstGeom prst="rect">
            <a:avLst/>
          </a:prstGeom>
        </p:spPr>
        <p:txBody>
          <a:bodyPr/>
          <a:lstStyle/>
          <a:p>
            <a:pPr algn="ctr"/>
            <a:r>
              <a:rPr lang="en-NZ" sz="4400" b="1" dirty="0"/>
              <a:t>WELCOME TO </a:t>
            </a:r>
            <a:br>
              <a:rPr lang="en-NZ" dirty="0"/>
            </a:br>
            <a:r>
              <a:rPr lang="en-NZ" sz="5400" b="1" dirty="0"/>
              <a:t>COMPSCI 1  1</a:t>
            </a:r>
            <a:br>
              <a:rPr lang="en-NZ" dirty="0"/>
            </a:br>
            <a:r>
              <a:rPr lang="en-NZ" dirty="0"/>
              <a:t>Principles of Programming</a:t>
            </a:r>
          </a:p>
        </p:txBody>
      </p:sp>
    </p:spTree>
    <p:custDataLst>
      <p:tags r:id="rId1"/>
    </p:custDataLst>
    <p:extLst>
      <p:ext uri="{BB962C8B-B14F-4D97-AF65-F5344CB8AC3E}">
        <p14:creationId xmlns:p14="http://schemas.microsoft.com/office/powerpoint/2010/main" val="2559491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609600"/>
            <a:ext cx="8839200" cy="5410200"/>
          </a:xfrm>
        </p:spPr>
        <p:txBody>
          <a:bodyPr/>
          <a:lstStyle/>
          <a:p>
            <a:pPr marL="111125" indent="-111125"/>
            <a:r>
              <a:rPr lang="en-US" dirty="0">
                <a:latin typeface="Calibri"/>
                <a:ea typeface="ＭＳ Ｐゴシック" charset="0"/>
                <a:cs typeface="ＭＳ Ｐゴシック" charset="0"/>
              </a:rPr>
              <a:t> On the course information sheet there is a schedule of the lectures for </a:t>
            </a:r>
            <a:r>
              <a:rPr lang="en-US" dirty="0" err="1">
                <a:latin typeface="Calibri"/>
                <a:ea typeface="ＭＳ Ｐゴシック" charset="0"/>
                <a:cs typeface="ＭＳ Ｐゴシック" charset="0"/>
              </a:rPr>
              <a:t>CompSci</a:t>
            </a:r>
            <a:r>
              <a:rPr lang="en-US" dirty="0">
                <a:latin typeface="Calibri"/>
                <a:ea typeface="ＭＳ Ｐゴシック" charset="0"/>
                <a:cs typeface="ＭＳ Ｐゴシック" charset="0"/>
              </a:rPr>
              <a:t> 101. </a:t>
            </a:r>
          </a:p>
          <a:p>
            <a:pPr lvl="1"/>
            <a:endParaRPr lang="en-US" dirty="0">
              <a:latin typeface="Calibri"/>
              <a:cs typeface="Calibri"/>
            </a:endParaRPr>
          </a:p>
          <a:p>
            <a:endParaRPr lang="en-US" dirty="0"/>
          </a:p>
          <a:p>
            <a:endParaRPr lang="en-US" dirty="0"/>
          </a:p>
          <a:p>
            <a:endParaRPr lang="en-NZ" dirty="0"/>
          </a:p>
          <a:p>
            <a:endParaRPr lang="en-NZ" dirty="0"/>
          </a:p>
          <a:p>
            <a:endParaRPr lang="en-NZ" dirty="0"/>
          </a:p>
          <a:p>
            <a:pPr marL="0" indent="0">
              <a:buNone/>
            </a:pPr>
            <a:endParaRPr lang="en-NZ" dirty="0"/>
          </a:p>
        </p:txBody>
      </p:sp>
      <p:pic>
        <p:nvPicPr>
          <p:cNvPr id="7" name="Picture 6">
            <a:extLst>
              <a:ext uri="{FF2B5EF4-FFF2-40B4-BE49-F238E27FC236}">
                <a16:creationId xmlns:a16="http://schemas.microsoft.com/office/drawing/2014/main" id="{C52E22E5-9C0C-BA45-9D64-2C15D4002C2A}"/>
              </a:ext>
            </a:extLst>
          </p:cNvPr>
          <p:cNvPicPr>
            <a:picLocks noChangeAspect="1"/>
          </p:cNvPicPr>
          <p:nvPr/>
        </p:nvPicPr>
        <p:blipFill>
          <a:blip r:embed="rId3"/>
          <a:stretch>
            <a:fillRect/>
          </a:stretch>
        </p:blipFill>
        <p:spPr>
          <a:xfrm>
            <a:off x="2116301" y="1177776"/>
            <a:ext cx="5861862" cy="4918224"/>
          </a:xfrm>
          <a:prstGeom prst="rect">
            <a:avLst/>
          </a:prstGeom>
        </p:spPr>
      </p:pic>
      <p:sp>
        <p:nvSpPr>
          <p:cNvPr id="2" name="Title 1"/>
          <p:cNvSpPr>
            <a:spLocks noGrp="1"/>
          </p:cNvSpPr>
          <p:nvPr>
            <p:ph type="title"/>
          </p:nvPr>
        </p:nvSpPr>
        <p:spPr>
          <a:xfrm>
            <a:off x="152400" y="0"/>
            <a:ext cx="9067800" cy="609600"/>
          </a:xfrm>
        </p:spPr>
        <p:txBody>
          <a:bodyPr>
            <a:normAutofit fontScale="90000"/>
          </a:bodyPr>
          <a:lstStyle/>
          <a:p>
            <a:r>
              <a:rPr lang="en-NZ" dirty="0"/>
              <a:t>Lecture schedule</a:t>
            </a:r>
          </a:p>
        </p:txBody>
      </p:sp>
      <p:sp>
        <p:nvSpPr>
          <p:cNvPr id="13" name="Text Box 15"/>
          <p:cNvSpPr txBox="1">
            <a:spLocks noChangeArrowheads="1"/>
          </p:cNvSpPr>
          <p:nvPr/>
        </p:nvSpPr>
        <p:spPr bwMode="auto">
          <a:xfrm>
            <a:off x="-914400" y="2569478"/>
            <a:ext cx="3126408" cy="36933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endParaRPr lang="en-US" sz="1800" i="1" dirty="0">
              <a:ln>
                <a:solidFill>
                  <a:srgbClr val="FF00FF"/>
                </a:solidFill>
              </a:ln>
              <a:solidFill>
                <a:srgbClr val="FF0000"/>
              </a:solidFill>
              <a:latin typeface="Calibri"/>
            </a:endParaRPr>
          </a:p>
        </p:txBody>
      </p:sp>
      <p:sp>
        <p:nvSpPr>
          <p:cNvPr id="19" name="Text Box 15"/>
          <p:cNvSpPr txBox="1">
            <a:spLocks noChangeArrowheads="1"/>
          </p:cNvSpPr>
          <p:nvPr/>
        </p:nvSpPr>
        <p:spPr bwMode="auto">
          <a:xfrm>
            <a:off x="-508837" y="2837316"/>
            <a:ext cx="1013908" cy="36933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endParaRPr lang="en-US" sz="1800" i="1" dirty="0">
              <a:ln>
                <a:solidFill>
                  <a:srgbClr val="FF00FF"/>
                </a:solidFill>
              </a:ln>
              <a:solidFill>
                <a:srgbClr val="FF0000"/>
              </a:solidFill>
              <a:latin typeface="Calibri"/>
            </a:endParaRPr>
          </a:p>
        </p:txBody>
      </p:sp>
      <p:sp>
        <p:nvSpPr>
          <p:cNvPr id="5" name="Footer Placeholder 4"/>
          <p:cNvSpPr>
            <a:spLocks noGrp="1"/>
          </p:cNvSpPr>
          <p:nvPr>
            <p:ph type="ftr" sz="quarter" idx="3"/>
          </p:nvPr>
        </p:nvSpPr>
        <p:spPr/>
        <p:txBody>
          <a:bodyPr/>
          <a:lstStyle/>
          <a:p>
            <a:r>
              <a:rPr lang="en-US"/>
              <a:t>CompSci 101 - Principles of Programming</a:t>
            </a:r>
            <a:endParaRPr lang="en-US" dirty="0"/>
          </a:p>
        </p:txBody>
      </p:sp>
      <p:sp>
        <p:nvSpPr>
          <p:cNvPr id="6" name="Slide Number Placeholder 5"/>
          <p:cNvSpPr>
            <a:spLocks noGrp="1"/>
          </p:cNvSpPr>
          <p:nvPr>
            <p:ph type="sldNum" sz="quarter" idx="4"/>
          </p:nvPr>
        </p:nvSpPr>
        <p:spPr/>
        <p:txBody>
          <a:bodyPr/>
          <a:lstStyle/>
          <a:p>
            <a:fld id="{960975F2-62ED-B740-81EF-2CA8EADE5EA3}" type="slidenum">
              <a:rPr lang="en-US" smtClean="0"/>
              <a:t>10</a:t>
            </a:fld>
            <a:endParaRPr lang="en-US" dirty="0"/>
          </a:p>
        </p:txBody>
      </p:sp>
      <p:sp>
        <p:nvSpPr>
          <p:cNvPr id="14" name="TextBox 13"/>
          <p:cNvSpPr txBox="1"/>
          <p:nvPr/>
        </p:nvSpPr>
        <p:spPr>
          <a:xfrm>
            <a:off x="0" y="6400800"/>
            <a:ext cx="9144000" cy="400110"/>
          </a:xfrm>
          <a:prstGeom prst="rect">
            <a:avLst/>
          </a:prstGeom>
          <a:noFill/>
        </p:spPr>
        <p:txBody>
          <a:bodyPr wrap="square" rtlCol="0">
            <a:spAutoFit/>
          </a:bodyPr>
          <a:lstStyle/>
          <a:p>
            <a:r>
              <a:rPr lang="en-US" sz="2000" b="1" dirty="0">
                <a:solidFill>
                  <a:srgbClr val="0000FF"/>
                </a:solidFill>
                <a:cs typeface="Calibri"/>
              </a:rPr>
              <a:t>https://</a:t>
            </a:r>
            <a:r>
              <a:rPr lang="en-US" sz="2000" b="1" dirty="0" err="1">
                <a:solidFill>
                  <a:srgbClr val="0000FF"/>
                </a:solidFill>
                <a:cs typeface="Calibri"/>
              </a:rPr>
              <a:t>www.cs.auckland.ac.nz</a:t>
            </a:r>
            <a:r>
              <a:rPr lang="en-US" sz="2000" b="1" dirty="0">
                <a:solidFill>
                  <a:srgbClr val="0000FF"/>
                </a:solidFill>
                <a:cs typeface="Calibri"/>
              </a:rPr>
              <a:t>/courses/compsci101ssc/info/</a:t>
            </a:r>
            <a:r>
              <a:rPr lang="en-US" sz="2000" b="1" dirty="0" err="1">
                <a:solidFill>
                  <a:srgbClr val="0000FF"/>
                </a:solidFill>
                <a:cs typeface="Calibri"/>
              </a:rPr>
              <a:t>CourseInformation.pdf</a:t>
            </a:r>
            <a:endParaRPr lang="en-US" sz="2000" b="1" dirty="0">
              <a:solidFill>
                <a:srgbClr val="0000FF"/>
              </a:solidFill>
              <a:latin typeface="Calibri"/>
              <a:cs typeface="Calibri"/>
            </a:endParaRPr>
          </a:p>
        </p:txBody>
      </p:sp>
      <p:grpSp>
        <p:nvGrpSpPr>
          <p:cNvPr id="11" name="Group 10"/>
          <p:cNvGrpSpPr/>
          <p:nvPr/>
        </p:nvGrpSpPr>
        <p:grpSpPr>
          <a:xfrm>
            <a:off x="134385" y="2147051"/>
            <a:ext cx="2611024" cy="923330"/>
            <a:chOff x="134385" y="2147051"/>
            <a:chExt cx="2611024" cy="923330"/>
          </a:xfrm>
        </p:grpSpPr>
        <p:sp>
          <p:nvSpPr>
            <p:cNvPr id="25" name="Text Box 15"/>
            <p:cNvSpPr txBox="1">
              <a:spLocks noChangeArrowheads="1"/>
            </p:cNvSpPr>
            <p:nvPr/>
          </p:nvSpPr>
          <p:spPr bwMode="auto">
            <a:xfrm>
              <a:off x="134385" y="2147051"/>
              <a:ext cx="1754809" cy="923330"/>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r>
                <a:rPr lang="en-US" sz="1800" i="1" dirty="0">
                  <a:ln>
                    <a:solidFill>
                      <a:srgbClr val="FF00FF"/>
                    </a:solidFill>
                  </a:ln>
                  <a:solidFill>
                    <a:srgbClr val="FF0000"/>
                  </a:solidFill>
                  <a:latin typeface="Calibri"/>
                </a:rPr>
                <a:t>Course Information Document</a:t>
              </a:r>
            </a:p>
          </p:txBody>
        </p:sp>
        <p:cxnSp>
          <p:nvCxnSpPr>
            <p:cNvPr id="26" name="Straight Arrow Connector 25"/>
            <p:cNvCxnSpPr>
              <a:cxnSpLocks/>
            </p:cNvCxnSpPr>
            <p:nvPr/>
          </p:nvCxnSpPr>
          <p:spPr bwMode="auto">
            <a:xfrm>
              <a:off x="1905000" y="2590800"/>
              <a:ext cx="840409" cy="0"/>
            </a:xfrm>
            <a:prstGeom prst="straightConnector1">
              <a:avLst/>
            </a:prstGeom>
            <a:solidFill>
              <a:schemeClr val="accent1"/>
            </a:solidFill>
            <a:ln w="31750" cap="flat" cmpd="sng" algn="ctr">
              <a:solidFill>
                <a:srgbClr val="FF00FF"/>
              </a:solidFill>
              <a:prstDash val="solid"/>
              <a:round/>
              <a:headEnd type="none" w="med" len="med"/>
              <a:tailEnd type="arrow"/>
            </a:ln>
            <a:effectLst/>
          </p:spPr>
        </p:cxnSp>
      </p:grpSp>
      <p:sp>
        <p:nvSpPr>
          <p:cNvPr id="4" name="Rectangle 3">
            <a:extLst>
              <a:ext uri="{FF2B5EF4-FFF2-40B4-BE49-F238E27FC236}">
                <a16:creationId xmlns:a16="http://schemas.microsoft.com/office/drawing/2014/main" id="{B8066501-0802-9A4E-BDE3-BA6ABA8912BA}"/>
              </a:ext>
            </a:extLst>
          </p:cNvPr>
          <p:cNvSpPr/>
          <p:nvPr/>
        </p:nvSpPr>
        <p:spPr>
          <a:xfrm>
            <a:off x="5562599" y="1219200"/>
            <a:ext cx="3523786" cy="4876800"/>
          </a:xfrm>
          <a:prstGeom prst="rect">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7EEFB7B-9CBF-1A43-B778-F11E82F96B0F}"/>
              </a:ext>
            </a:extLst>
          </p:cNvPr>
          <p:cNvPicPr>
            <a:picLocks noChangeAspect="1"/>
          </p:cNvPicPr>
          <p:nvPr/>
        </p:nvPicPr>
        <p:blipFill>
          <a:blip r:embed="rId4"/>
          <a:stretch>
            <a:fillRect/>
          </a:stretch>
        </p:blipFill>
        <p:spPr>
          <a:xfrm>
            <a:off x="5695970" y="1257673"/>
            <a:ext cx="3257044" cy="4799854"/>
          </a:xfrm>
          <a:prstGeom prst="rect">
            <a:avLst/>
          </a:prstGeom>
        </p:spPr>
      </p:pic>
    </p:spTree>
    <p:extLst>
      <p:ext uri="{BB962C8B-B14F-4D97-AF65-F5344CB8AC3E}">
        <p14:creationId xmlns:p14="http://schemas.microsoft.com/office/powerpoint/2010/main" val="691097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EA4DEA-3DC1-A44B-8599-7C08F576A948}"/>
              </a:ext>
            </a:extLst>
          </p:cNvPr>
          <p:cNvPicPr>
            <a:picLocks noChangeAspect="1"/>
          </p:cNvPicPr>
          <p:nvPr/>
        </p:nvPicPr>
        <p:blipFill>
          <a:blip r:embed="rId3"/>
          <a:stretch>
            <a:fillRect/>
          </a:stretch>
        </p:blipFill>
        <p:spPr>
          <a:xfrm>
            <a:off x="2725305" y="997328"/>
            <a:ext cx="5923395" cy="4724400"/>
          </a:xfrm>
          <a:prstGeom prst="rect">
            <a:avLst/>
          </a:prstGeom>
        </p:spPr>
      </p:pic>
      <p:sp>
        <p:nvSpPr>
          <p:cNvPr id="2" name="Title 1"/>
          <p:cNvSpPr>
            <a:spLocks noGrp="1"/>
          </p:cNvSpPr>
          <p:nvPr>
            <p:ph type="title"/>
          </p:nvPr>
        </p:nvSpPr>
        <p:spPr>
          <a:xfrm>
            <a:off x="152400" y="76200"/>
            <a:ext cx="9067800" cy="609600"/>
          </a:xfrm>
        </p:spPr>
        <p:txBody>
          <a:bodyPr>
            <a:normAutofit fontScale="90000"/>
          </a:bodyPr>
          <a:lstStyle/>
          <a:p>
            <a:r>
              <a:rPr lang="en-NZ" dirty="0"/>
              <a:t>Lecture Slides </a:t>
            </a:r>
          </a:p>
        </p:txBody>
      </p:sp>
      <p:sp>
        <p:nvSpPr>
          <p:cNvPr id="3" name="Content Placeholder 2"/>
          <p:cNvSpPr>
            <a:spLocks noGrp="1"/>
          </p:cNvSpPr>
          <p:nvPr>
            <p:ph sz="quarter" idx="1"/>
          </p:nvPr>
        </p:nvSpPr>
        <p:spPr>
          <a:xfrm>
            <a:off x="152400" y="685800"/>
            <a:ext cx="8915400" cy="5867400"/>
          </a:xfrm>
        </p:spPr>
        <p:txBody>
          <a:bodyPr>
            <a:normAutofit/>
          </a:bodyPr>
          <a:lstStyle/>
          <a:p>
            <a:r>
              <a:rPr lang="en-NZ" dirty="0">
                <a:latin typeface="Calibri"/>
                <a:ea typeface="ＭＳ Ｐゴシック" charset="0"/>
                <a:cs typeface="ＭＳ Ｐゴシック" charset="0"/>
              </a:rPr>
              <a:t>Lecture slides will be available on the web before each lecture.</a:t>
            </a:r>
            <a:endParaRPr lang="en-US" dirty="0">
              <a:latin typeface="Calibri"/>
              <a:ea typeface="ＭＳ Ｐゴシック" charset="0"/>
              <a:cs typeface="ＭＳ Ｐゴシック" charset="0"/>
            </a:endParaRPr>
          </a:p>
          <a:p>
            <a:pPr marL="0" indent="0">
              <a:buNone/>
            </a:pPr>
            <a:endParaRPr lang="en-GB" dirty="0"/>
          </a:p>
        </p:txBody>
      </p:sp>
      <p:sp>
        <p:nvSpPr>
          <p:cNvPr id="9" name="TextBox 8"/>
          <p:cNvSpPr txBox="1"/>
          <p:nvPr/>
        </p:nvSpPr>
        <p:spPr>
          <a:xfrm>
            <a:off x="317500" y="6167735"/>
            <a:ext cx="8686800" cy="461665"/>
          </a:xfrm>
          <a:prstGeom prst="rect">
            <a:avLst/>
          </a:prstGeom>
          <a:noFill/>
        </p:spPr>
        <p:txBody>
          <a:bodyPr wrap="square" rtlCol="0">
            <a:spAutoFit/>
          </a:bodyPr>
          <a:lstStyle/>
          <a:p>
            <a:r>
              <a:rPr lang="en-US" sz="2400" b="1" dirty="0">
                <a:solidFill>
                  <a:srgbClr val="0000FF"/>
                </a:solidFill>
              </a:rPr>
              <a:t>https://</a:t>
            </a:r>
            <a:r>
              <a:rPr lang="en-US" sz="2400" b="1" dirty="0" err="1">
                <a:solidFill>
                  <a:srgbClr val="0000FF"/>
                </a:solidFill>
              </a:rPr>
              <a:t>www.cs.auckland.ac.nz</a:t>
            </a:r>
            <a:r>
              <a:rPr lang="en-US" sz="2400" b="1" dirty="0">
                <a:solidFill>
                  <a:srgbClr val="0000FF"/>
                </a:solidFill>
              </a:rPr>
              <a:t>/courses/compsci101ssc/lectures</a:t>
            </a:r>
          </a:p>
        </p:txBody>
      </p:sp>
      <p:sp>
        <p:nvSpPr>
          <p:cNvPr id="5" name="Footer Placeholder 4"/>
          <p:cNvSpPr>
            <a:spLocks noGrp="1"/>
          </p:cNvSpPr>
          <p:nvPr>
            <p:ph type="ftr" sz="quarter" idx="3"/>
          </p:nvPr>
        </p:nvSpPr>
        <p:spPr/>
        <p:txBody>
          <a:bodyPr/>
          <a:lstStyle/>
          <a:p>
            <a:r>
              <a:rPr lang="en-US"/>
              <a:t>CompSci 101 - Principles of Programming</a:t>
            </a:r>
            <a:endParaRPr lang="en-US" dirty="0"/>
          </a:p>
        </p:txBody>
      </p:sp>
      <p:sp>
        <p:nvSpPr>
          <p:cNvPr id="7" name="Slide Number Placeholder 6"/>
          <p:cNvSpPr>
            <a:spLocks noGrp="1"/>
          </p:cNvSpPr>
          <p:nvPr>
            <p:ph type="sldNum" sz="quarter" idx="4"/>
          </p:nvPr>
        </p:nvSpPr>
        <p:spPr/>
        <p:txBody>
          <a:bodyPr/>
          <a:lstStyle/>
          <a:p>
            <a:fld id="{960975F2-62ED-B740-81EF-2CA8EADE5EA3}" type="slidenum">
              <a:rPr lang="en-US" smtClean="0"/>
              <a:t>11</a:t>
            </a:fld>
            <a:endParaRPr lang="en-US" dirty="0"/>
          </a:p>
        </p:txBody>
      </p:sp>
      <p:sp>
        <p:nvSpPr>
          <p:cNvPr id="12" name="Text Box 15"/>
          <p:cNvSpPr txBox="1">
            <a:spLocks noChangeArrowheads="1"/>
          </p:cNvSpPr>
          <p:nvPr/>
        </p:nvSpPr>
        <p:spPr bwMode="auto">
          <a:xfrm>
            <a:off x="894709" y="2634734"/>
            <a:ext cx="1351877" cy="36933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r>
              <a:rPr lang="en-US" sz="1800" i="1" dirty="0">
                <a:ln>
                  <a:solidFill>
                    <a:srgbClr val="FF00FF"/>
                  </a:solidFill>
                </a:ln>
                <a:solidFill>
                  <a:srgbClr val="FF0000"/>
                </a:solidFill>
                <a:latin typeface="Calibri"/>
              </a:rPr>
              <a:t>Lectures</a:t>
            </a:r>
          </a:p>
        </p:txBody>
      </p:sp>
      <p:cxnSp>
        <p:nvCxnSpPr>
          <p:cNvPr id="13" name="Straight Arrow Connector 12"/>
          <p:cNvCxnSpPr>
            <a:cxnSpLocks/>
          </p:cNvCxnSpPr>
          <p:nvPr/>
        </p:nvCxnSpPr>
        <p:spPr bwMode="auto">
          <a:xfrm>
            <a:off x="2362200" y="2819400"/>
            <a:ext cx="1066800" cy="0"/>
          </a:xfrm>
          <a:prstGeom prst="straightConnector1">
            <a:avLst/>
          </a:prstGeom>
          <a:solidFill>
            <a:schemeClr val="accent1"/>
          </a:solidFill>
          <a:ln w="31750" cap="flat" cmpd="sng" algn="ctr">
            <a:solidFill>
              <a:srgbClr val="FF00FF"/>
            </a:solidFill>
            <a:prstDash val="solid"/>
            <a:round/>
            <a:headEnd type="none" w="med" len="med"/>
            <a:tailEnd type="arrow"/>
          </a:ln>
          <a:effectLst/>
        </p:spPr>
      </p:cxnSp>
    </p:spTree>
    <p:extLst>
      <p:ext uri="{BB962C8B-B14F-4D97-AF65-F5344CB8AC3E}">
        <p14:creationId xmlns:p14="http://schemas.microsoft.com/office/powerpoint/2010/main" val="354591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D86DC35-B9DA-C64D-8151-C00D982CC8F4}"/>
              </a:ext>
            </a:extLst>
          </p:cNvPr>
          <p:cNvPicPr>
            <a:picLocks noChangeAspect="1"/>
          </p:cNvPicPr>
          <p:nvPr/>
        </p:nvPicPr>
        <p:blipFill>
          <a:blip r:embed="rId3"/>
          <a:stretch>
            <a:fillRect/>
          </a:stretch>
        </p:blipFill>
        <p:spPr>
          <a:xfrm>
            <a:off x="2501479" y="2076508"/>
            <a:ext cx="5899438" cy="4705292"/>
          </a:xfrm>
          <a:prstGeom prst="rect">
            <a:avLst/>
          </a:prstGeom>
        </p:spPr>
      </p:pic>
      <p:sp>
        <p:nvSpPr>
          <p:cNvPr id="2" name="Title 1"/>
          <p:cNvSpPr>
            <a:spLocks noGrp="1"/>
          </p:cNvSpPr>
          <p:nvPr>
            <p:ph type="title"/>
          </p:nvPr>
        </p:nvSpPr>
        <p:spPr/>
        <p:txBody>
          <a:bodyPr>
            <a:normAutofit fontScale="90000"/>
          </a:bodyPr>
          <a:lstStyle/>
          <a:p>
            <a:r>
              <a:rPr lang="en-NZ" dirty="0"/>
              <a:t>There is no textbook for CompSci 101</a:t>
            </a:r>
          </a:p>
        </p:txBody>
      </p:sp>
      <p:sp>
        <p:nvSpPr>
          <p:cNvPr id="3" name="Content Placeholder 2"/>
          <p:cNvSpPr>
            <a:spLocks noGrp="1"/>
          </p:cNvSpPr>
          <p:nvPr>
            <p:ph sz="quarter" idx="1"/>
          </p:nvPr>
        </p:nvSpPr>
        <p:spPr>
          <a:xfrm>
            <a:off x="152400" y="685800"/>
            <a:ext cx="8915400" cy="5867400"/>
          </a:xfrm>
        </p:spPr>
        <p:txBody>
          <a:bodyPr>
            <a:normAutofit/>
          </a:bodyPr>
          <a:lstStyle/>
          <a:p>
            <a:r>
              <a:rPr lang="en-AU" dirty="0">
                <a:ea typeface="ＭＳ Ｐゴシック" charset="0"/>
                <a:cs typeface="ＭＳ Ｐゴシック" charset="0"/>
              </a:rPr>
              <a:t>There is </a:t>
            </a:r>
            <a:r>
              <a:rPr lang="en-AU" sz="2800" b="1" dirty="0">
                <a:solidFill>
                  <a:srgbClr val="FF00FF"/>
                </a:solidFill>
                <a:ea typeface="ＭＳ Ｐゴシック" charset="0"/>
                <a:cs typeface="ＭＳ Ｐゴシック" charset="0"/>
              </a:rPr>
              <a:t>no textbook </a:t>
            </a:r>
            <a:r>
              <a:rPr lang="en-AU" dirty="0">
                <a:ea typeface="ＭＳ Ｐゴシック" charset="0"/>
                <a:cs typeface="ＭＳ Ｐゴシック" charset="0"/>
              </a:rPr>
              <a:t>but we do have an online reference book, </a:t>
            </a:r>
          </a:p>
          <a:p>
            <a:pPr marL="0" indent="0">
              <a:buNone/>
            </a:pPr>
            <a:r>
              <a:rPr lang="en-AU" dirty="0">
                <a:ea typeface="ＭＳ Ｐゴシック" charset="0"/>
                <a:cs typeface="ＭＳ Ｐゴシック" charset="0"/>
              </a:rPr>
              <a:t>	</a:t>
            </a:r>
            <a:r>
              <a:rPr lang="en-AU" b="1" dirty="0">
                <a:ea typeface="ＭＳ Ｐゴシック" charset="0"/>
                <a:cs typeface="ＭＳ Ｐゴシック" charset="0"/>
              </a:rPr>
              <a:t>Think Python – How to think like a computer scientist.</a:t>
            </a:r>
          </a:p>
          <a:p>
            <a:pPr lvl="1"/>
            <a:r>
              <a:rPr lang="en-AU" dirty="0">
                <a:ea typeface="ＭＳ Ｐゴシック" charset="0"/>
                <a:cs typeface="ＭＳ Ｐゴシック" charset="0"/>
              </a:rPr>
              <a:t>Please be aware that we are teaching the </a:t>
            </a:r>
            <a:r>
              <a:rPr lang="en-AU" dirty="0" err="1">
                <a:ea typeface="ＭＳ Ｐゴシック" charset="0"/>
                <a:cs typeface="ＭＳ Ｐゴシック" charset="0"/>
              </a:rPr>
              <a:t>CompSci</a:t>
            </a:r>
            <a:r>
              <a:rPr lang="en-AU" dirty="0">
                <a:ea typeface="ＭＳ Ｐゴシック" charset="0"/>
                <a:cs typeface="ＭＳ Ｐゴシック" charset="0"/>
              </a:rPr>
              <a:t> 101 material in a different order to the ordering in this book.  This book is a reference book, not a textbook for this course.</a:t>
            </a:r>
          </a:p>
          <a:p>
            <a:endParaRPr lang="en-US" dirty="0">
              <a:latin typeface="Calibri"/>
              <a:ea typeface="ＭＳ Ｐゴシック" charset="0"/>
              <a:cs typeface="ＭＳ Ｐゴシック" charset="0"/>
            </a:endParaRPr>
          </a:p>
        </p:txBody>
      </p:sp>
      <p:sp>
        <p:nvSpPr>
          <p:cNvPr id="13" name="Text Box 15"/>
          <p:cNvSpPr txBox="1">
            <a:spLocks noChangeArrowheads="1"/>
          </p:cNvSpPr>
          <p:nvPr/>
        </p:nvSpPr>
        <p:spPr bwMode="auto">
          <a:xfrm>
            <a:off x="1859337" y="4850789"/>
            <a:ext cx="1419471" cy="36933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endParaRPr lang="en-US" sz="1800" i="1" dirty="0">
              <a:ln>
                <a:solidFill>
                  <a:srgbClr val="FF00FF"/>
                </a:solidFill>
              </a:ln>
              <a:solidFill>
                <a:srgbClr val="FF0000"/>
              </a:solidFill>
              <a:latin typeface="Calibri"/>
            </a:endParaRPr>
          </a:p>
        </p:txBody>
      </p:sp>
      <p:sp>
        <p:nvSpPr>
          <p:cNvPr id="14" name="Text Box 15"/>
          <p:cNvSpPr txBox="1">
            <a:spLocks noChangeArrowheads="1"/>
          </p:cNvSpPr>
          <p:nvPr/>
        </p:nvSpPr>
        <p:spPr bwMode="auto">
          <a:xfrm>
            <a:off x="1724150" y="5386465"/>
            <a:ext cx="1554659" cy="36933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endParaRPr lang="en-US" sz="1800" i="1" dirty="0">
              <a:ln>
                <a:solidFill>
                  <a:srgbClr val="FF00FF"/>
                </a:solidFill>
              </a:ln>
              <a:solidFill>
                <a:srgbClr val="FF0000"/>
              </a:solidFill>
              <a:latin typeface="Calibri"/>
            </a:endParaRPr>
          </a:p>
        </p:txBody>
      </p:sp>
      <p:sp>
        <p:nvSpPr>
          <p:cNvPr id="5" name="Footer Placeholder 4"/>
          <p:cNvSpPr>
            <a:spLocks noGrp="1"/>
          </p:cNvSpPr>
          <p:nvPr>
            <p:ph type="ftr" sz="quarter" idx="3"/>
          </p:nvPr>
        </p:nvSpPr>
        <p:spPr/>
        <p:txBody>
          <a:bodyPr/>
          <a:lstStyle/>
          <a:p>
            <a:r>
              <a:rPr lang="en-US"/>
              <a:t>CompSci 101 - Principles of Programming</a:t>
            </a:r>
            <a:endParaRPr lang="en-US" dirty="0"/>
          </a:p>
        </p:txBody>
      </p:sp>
      <p:sp>
        <p:nvSpPr>
          <p:cNvPr id="7" name="Slide Number Placeholder 6"/>
          <p:cNvSpPr>
            <a:spLocks noGrp="1"/>
          </p:cNvSpPr>
          <p:nvPr>
            <p:ph type="sldNum" sz="quarter" idx="4"/>
          </p:nvPr>
        </p:nvSpPr>
        <p:spPr/>
        <p:txBody>
          <a:bodyPr/>
          <a:lstStyle/>
          <a:p>
            <a:fld id="{960975F2-62ED-B740-81EF-2CA8EADE5EA3}" type="slidenum">
              <a:rPr lang="en-US" smtClean="0"/>
              <a:t>12</a:t>
            </a:fld>
            <a:endParaRPr lang="en-US" dirty="0"/>
          </a:p>
        </p:txBody>
      </p:sp>
      <p:sp>
        <p:nvSpPr>
          <p:cNvPr id="20" name="TextBox 19"/>
          <p:cNvSpPr txBox="1"/>
          <p:nvPr/>
        </p:nvSpPr>
        <p:spPr>
          <a:xfrm>
            <a:off x="228600" y="6400800"/>
            <a:ext cx="8915400" cy="461665"/>
          </a:xfrm>
          <a:prstGeom prst="rect">
            <a:avLst/>
          </a:prstGeom>
          <a:noFill/>
        </p:spPr>
        <p:txBody>
          <a:bodyPr wrap="square" rtlCol="0">
            <a:spAutoFit/>
          </a:bodyPr>
          <a:lstStyle/>
          <a:p>
            <a:r>
              <a:rPr lang="en-US" sz="2400" b="1" dirty="0">
                <a:solidFill>
                  <a:srgbClr val="0000FF"/>
                </a:solidFill>
              </a:rPr>
              <a:t>https://</a:t>
            </a:r>
            <a:r>
              <a:rPr lang="en-US" sz="2400" b="1" dirty="0" err="1">
                <a:solidFill>
                  <a:srgbClr val="0000FF"/>
                </a:solidFill>
              </a:rPr>
              <a:t>www.cs.auckland.ac.nz</a:t>
            </a:r>
            <a:r>
              <a:rPr lang="en-US" sz="2400" b="1" dirty="0">
                <a:solidFill>
                  <a:srgbClr val="0000FF"/>
                </a:solidFill>
              </a:rPr>
              <a:t>/courses/compsci101ssc/resources/</a:t>
            </a:r>
          </a:p>
        </p:txBody>
      </p:sp>
      <p:grpSp>
        <p:nvGrpSpPr>
          <p:cNvPr id="15" name="Group 14"/>
          <p:cNvGrpSpPr/>
          <p:nvPr/>
        </p:nvGrpSpPr>
        <p:grpSpPr>
          <a:xfrm>
            <a:off x="557963" y="4307738"/>
            <a:ext cx="3447793" cy="369332"/>
            <a:chOff x="-3772886" y="3926738"/>
            <a:chExt cx="3447793" cy="369332"/>
          </a:xfrm>
        </p:grpSpPr>
        <p:sp>
          <p:nvSpPr>
            <p:cNvPr id="16" name="Text Box 15"/>
            <p:cNvSpPr txBox="1">
              <a:spLocks noChangeArrowheads="1"/>
            </p:cNvSpPr>
            <p:nvPr/>
          </p:nvSpPr>
          <p:spPr bwMode="auto">
            <a:xfrm>
              <a:off x="-3772886" y="3926738"/>
              <a:ext cx="1123277" cy="36933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r>
                <a:rPr lang="en-US" sz="1800" i="1" dirty="0">
                  <a:ln>
                    <a:solidFill>
                      <a:srgbClr val="FF00FF"/>
                    </a:solidFill>
                  </a:ln>
                  <a:solidFill>
                    <a:srgbClr val="FF0000"/>
                  </a:solidFill>
                  <a:latin typeface="Calibri"/>
                </a:rPr>
                <a:t>Resources</a:t>
              </a:r>
            </a:p>
          </p:txBody>
        </p:sp>
        <p:cxnSp>
          <p:nvCxnSpPr>
            <p:cNvPr id="17" name="Straight Arrow Connector 16"/>
            <p:cNvCxnSpPr>
              <a:cxnSpLocks/>
            </p:cNvCxnSpPr>
            <p:nvPr/>
          </p:nvCxnSpPr>
          <p:spPr bwMode="auto">
            <a:xfrm>
              <a:off x="-2606699" y="4121513"/>
              <a:ext cx="2281606" cy="1"/>
            </a:xfrm>
            <a:prstGeom prst="straightConnector1">
              <a:avLst/>
            </a:prstGeom>
            <a:solidFill>
              <a:schemeClr val="accent1"/>
            </a:solidFill>
            <a:ln w="31750" cap="flat" cmpd="sng" algn="ctr">
              <a:solidFill>
                <a:srgbClr val="FF00FF"/>
              </a:solidFill>
              <a:prstDash val="solid"/>
              <a:round/>
              <a:headEnd type="none" w="med" len="med"/>
              <a:tailEnd type="arrow"/>
            </a:ln>
            <a:effectLst/>
          </p:spPr>
        </p:cxnSp>
      </p:grpSp>
      <p:grpSp>
        <p:nvGrpSpPr>
          <p:cNvPr id="21" name="Group 20">
            <a:extLst>
              <a:ext uri="{FF2B5EF4-FFF2-40B4-BE49-F238E27FC236}">
                <a16:creationId xmlns:a16="http://schemas.microsoft.com/office/drawing/2014/main" id="{094CB0C3-E713-1C43-8DCC-B59B829349BC}"/>
              </a:ext>
            </a:extLst>
          </p:cNvPr>
          <p:cNvGrpSpPr/>
          <p:nvPr/>
        </p:nvGrpSpPr>
        <p:grpSpPr>
          <a:xfrm>
            <a:off x="444230" y="5208157"/>
            <a:ext cx="4242070" cy="923330"/>
            <a:chOff x="-3797449" y="4114800"/>
            <a:chExt cx="4242070" cy="923330"/>
          </a:xfrm>
        </p:grpSpPr>
        <p:sp>
          <p:nvSpPr>
            <p:cNvPr id="22" name="Text Box 15">
              <a:extLst>
                <a:ext uri="{FF2B5EF4-FFF2-40B4-BE49-F238E27FC236}">
                  <a16:creationId xmlns:a16="http://schemas.microsoft.com/office/drawing/2014/main" id="{CDCAA6FF-5031-9541-81C5-7D34FFF6BCE3}"/>
                </a:ext>
              </a:extLst>
            </p:cNvPr>
            <p:cNvSpPr txBox="1">
              <a:spLocks noChangeArrowheads="1"/>
            </p:cNvSpPr>
            <p:nvPr/>
          </p:nvSpPr>
          <p:spPr bwMode="auto">
            <a:xfrm>
              <a:off x="-3797449" y="4114800"/>
              <a:ext cx="1123277" cy="923330"/>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r>
                <a:rPr lang="en-US" sz="1800" i="1" dirty="0">
                  <a:ln>
                    <a:solidFill>
                      <a:srgbClr val="FF00FF"/>
                    </a:solidFill>
                  </a:ln>
                  <a:solidFill>
                    <a:srgbClr val="FF0000"/>
                  </a:solidFill>
                  <a:latin typeface="Calibri"/>
                </a:rPr>
                <a:t>Online Reference Book</a:t>
              </a:r>
            </a:p>
          </p:txBody>
        </p:sp>
        <p:cxnSp>
          <p:nvCxnSpPr>
            <p:cNvPr id="23" name="Straight Arrow Connector 22">
              <a:extLst>
                <a:ext uri="{FF2B5EF4-FFF2-40B4-BE49-F238E27FC236}">
                  <a16:creationId xmlns:a16="http://schemas.microsoft.com/office/drawing/2014/main" id="{0AC3C64D-EC79-7C44-8B47-37337AC03A37}"/>
                </a:ext>
              </a:extLst>
            </p:cNvPr>
            <p:cNvCxnSpPr>
              <a:cxnSpLocks/>
            </p:cNvCxnSpPr>
            <p:nvPr/>
          </p:nvCxnSpPr>
          <p:spPr bwMode="auto">
            <a:xfrm>
              <a:off x="-2585002" y="4458490"/>
              <a:ext cx="3029623" cy="19284"/>
            </a:xfrm>
            <a:prstGeom prst="straightConnector1">
              <a:avLst/>
            </a:prstGeom>
            <a:solidFill>
              <a:schemeClr val="accent1"/>
            </a:solidFill>
            <a:ln w="31750" cap="flat" cmpd="sng" algn="ctr">
              <a:solidFill>
                <a:srgbClr val="FF00FF"/>
              </a:solidFill>
              <a:prstDash val="solid"/>
              <a:round/>
              <a:headEnd type="none" w="med" len="med"/>
              <a:tailEnd type="arrow"/>
            </a:ln>
            <a:effectLst/>
          </p:spPr>
        </p:cxnSp>
      </p:grpSp>
    </p:spTree>
    <p:extLst>
      <p:ext uri="{BB962C8B-B14F-4D97-AF65-F5344CB8AC3E}">
        <p14:creationId xmlns:p14="http://schemas.microsoft.com/office/powerpoint/2010/main" val="4293039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FCA0A4-733B-AB4B-898B-2F950FFD6E0F}"/>
              </a:ext>
            </a:extLst>
          </p:cNvPr>
          <p:cNvPicPr>
            <a:picLocks noChangeAspect="1"/>
          </p:cNvPicPr>
          <p:nvPr/>
        </p:nvPicPr>
        <p:blipFill>
          <a:blip r:embed="rId3"/>
          <a:stretch>
            <a:fillRect/>
          </a:stretch>
        </p:blipFill>
        <p:spPr>
          <a:xfrm>
            <a:off x="3192318" y="2438400"/>
            <a:ext cx="5350163" cy="4267200"/>
          </a:xfrm>
          <a:prstGeom prst="rect">
            <a:avLst/>
          </a:prstGeom>
        </p:spPr>
      </p:pic>
      <p:sp>
        <p:nvSpPr>
          <p:cNvPr id="2" name="Title 1"/>
          <p:cNvSpPr>
            <a:spLocks noGrp="1"/>
          </p:cNvSpPr>
          <p:nvPr>
            <p:ph type="title"/>
          </p:nvPr>
        </p:nvSpPr>
        <p:spPr/>
        <p:txBody>
          <a:bodyPr>
            <a:normAutofit fontScale="90000"/>
          </a:bodyPr>
          <a:lstStyle/>
          <a:p>
            <a:r>
              <a:rPr lang="en-NZ" dirty="0"/>
              <a:t>Labs</a:t>
            </a:r>
          </a:p>
        </p:txBody>
      </p:sp>
      <p:sp>
        <p:nvSpPr>
          <p:cNvPr id="3" name="Content Placeholder 2"/>
          <p:cNvSpPr>
            <a:spLocks noGrp="1"/>
          </p:cNvSpPr>
          <p:nvPr>
            <p:ph sz="quarter" idx="1"/>
          </p:nvPr>
        </p:nvSpPr>
        <p:spPr>
          <a:xfrm>
            <a:off x="76200" y="469836"/>
            <a:ext cx="9067800" cy="5562600"/>
          </a:xfrm>
        </p:spPr>
        <p:txBody>
          <a:bodyPr>
            <a:normAutofit/>
          </a:bodyPr>
          <a:lstStyle/>
          <a:p>
            <a:r>
              <a:rPr lang="en-AU" sz="2800" b="1" dirty="0">
                <a:solidFill>
                  <a:srgbClr val="FF00FF"/>
                </a:solidFill>
                <a:ea typeface="ＭＳ Ｐゴシック" charset="0"/>
                <a:cs typeface="ＭＳ Ｐゴシック" charset="0"/>
              </a:rPr>
              <a:t>Labs start this week: </a:t>
            </a:r>
            <a:r>
              <a:rPr lang="en-AU" dirty="0">
                <a:ea typeface="ＭＳ Ｐゴシック" charset="0"/>
                <a:cs typeface="ＭＳ Ｐゴシック" charset="0"/>
              </a:rPr>
              <a:t>Thursday January 9/Friday January </a:t>
            </a:r>
            <a:r>
              <a:rPr lang="en-US" dirty="0">
                <a:ea typeface="ＭＳ Ｐゴシック" charset="0"/>
                <a:cs typeface="ＭＳ Ｐゴシック" charset="0"/>
              </a:rPr>
              <a:t>10</a:t>
            </a:r>
            <a:endParaRPr lang="en-US" sz="800" dirty="0">
              <a:cs typeface="Calibri"/>
            </a:endParaRPr>
          </a:p>
          <a:p>
            <a:pPr lvl="1"/>
            <a:r>
              <a:rPr lang="en-US" dirty="0"/>
              <a:t>You must attend </a:t>
            </a:r>
            <a:r>
              <a:rPr lang="en-US" b="1" dirty="0"/>
              <a:t>two</a:t>
            </a:r>
            <a:r>
              <a:rPr lang="en-US" dirty="0"/>
              <a:t> 2 hour tutorial lab sessions each week. One will be on Monday or Tuesday and the other on Thursday or Friday. You will have enrolled in 2 lab times. Your Monday/Tuesday lab time is </a:t>
            </a:r>
            <a:r>
              <a:rPr lang="en-US" dirty="0" err="1"/>
              <a:t>labelled</a:t>
            </a:r>
            <a:r>
              <a:rPr lang="en-US" dirty="0"/>
              <a:t> </a:t>
            </a:r>
            <a:r>
              <a:rPr lang="en-US" b="1" i="1" dirty="0">
                <a:solidFill>
                  <a:srgbClr val="0432FF"/>
                </a:solidFill>
              </a:rPr>
              <a:t>Lab</a:t>
            </a:r>
            <a:r>
              <a:rPr lang="en-US" dirty="0"/>
              <a:t> on Student Services Online, and your Thursday/Friday lab is </a:t>
            </a:r>
            <a:r>
              <a:rPr lang="en-US" dirty="0" err="1"/>
              <a:t>labelled</a:t>
            </a:r>
            <a:r>
              <a:rPr lang="en-US" dirty="0"/>
              <a:t> </a:t>
            </a:r>
            <a:r>
              <a:rPr lang="en-US" b="1" i="1" dirty="0">
                <a:solidFill>
                  <a:srgbClr val="0432FF"/>
                </a:solidFill>
              </a:rPr>
              <a:t>Tut</a:t>
            </a:r>
            <a:r>
              <a:rPr lang="en-US" dirty="0"/>
              <a:t>. You should attend the same lab times each week.</a:t>
            </a:r>
          </a:p>
          <a:p>
            <a:pPr lvl="1"/>
            <a:r>
              <a:rPr lang="en-US" dirty="0">
                <a:ea typeface="ＭＳ Ｐゴシック" charset="0"/>
                <a:cs typeface="Calibri"/>
              </a:rPr>
              <a:t>Labs are held in </a:t>
            </a:r>
            <a:r>
              <a:rPr lang="en-NZ" dirty="0">
                <a:cs typeface="Calibri"/>
              </a:rPr>
              <a:t>room 279  (Building 303S) which is on the second floor of the</a:t>
            </a:r>
          </a:p>
          <a:p>
            <a:pPr marL="228600" lvl="1" indent="0">
              <a:buNone/>
            </a:pPr>
            <a:r>
              <a:rPr lang="en-NZ" dirty="0">
                <a:cs typeface="Calibri"/>
              </a:rPr>
              <a:t>   Computer Science building.</a:t>
            </a:r>
          </a:p>
          <a:p>
            <a:pPr marL="228600" lvl="1" indent="0">
              <a:buNone/>
            </a:pPr>
            <a:r>
              <a:rPr lang="en-NZ" dirty="0">
                <a:latin typeface="Calibri"/>
                <a:cs typeface="Calibri"/>
              </a:rPr>
              <a:t>   </a:t>
            </a:r>
            <a:endParaRPr lang="en-US" dirty="0">
              <a:latin typeface="Calibri"/>
              <a:cs typeface="Calibri"/>
            </a:endParaRPr>
          </a:p>
          <a:p>
            <a:pPr marL="0" indent="0">
              <a:buNone/>
            </a:pPr>
            <a:endParaRPr lang="en-US" dirty="0">
              <a:latin typeface="Calibri"/>
              <a:ea typeface="ＭＳ Ｐゴシック" charset="0"/>
              <a:cs typeface="ＭＳ Ｐゴシック" charset="0"/>
            </a:endParaRPr>
          </a:p>
          <a:p>
            <a:pPr marL="0" indent="0">
              <a:buNone/>
            </a:pPr>
            <a:endParaRPr lang="en-GB" dirty="0"/>
          </a:p>
        </p:txBody>
      </p:sp>
      <p:sp>
        <p:nvSpPr>
          <p:cNvPr id="9" name="TextBox 8"/>
          <p:cNvSpPr txBox="1"/>
          <p:nvPr/>
        </p:nvSpPr>
        <p:spPr>
          <a:xfrm>
            <a:off x="419100" y="6361055"/>
            <a:ext cx="8534400" cy="461665"/>
          </a:xfrm>
          <a:prstGeom prst="rect">
            <a:avLst/>
          </a:prstGeom>
          <a:noFill/>
        </p:spPr>
        <p:txBody>
          <a:bodyPr wrap="square" rtlCol="0">
            <a:spAutoFit/>
          </a:bodyPr>
          <a:lstStyle/>
          <a:p>
            <a:r>
              <a:rPr lang="en-US" sz="2400" b="1" dirty="0">
                <a:solidFill>
                  <a:srgbClr val="0000FF"/>
                </a:solidFill>
              </a:rPr>
              <a:t>https://</a:t>
            </a:r>
            <a:r>
              <a:rPr lang="en-US" sz="2400" b="1" dirty="0" err="1">
                <a:solidFill>
                  <a:srgbClr val="0000FF"/>
                </a:solidFill>
              </a:rPr>
              <a:t>www.cs.auckland.ac.nz</a:t>
            </a:r>
            <a:r>
              <a:rPr lang="en-US" sz="2400" b="1" dirty="0">
                <a:solidFill>
                  <a:srgbClr val="0000FF"/>
                </a:solidFill>
              </a:rPr>
              <a:t>/courses/compsci101ssc/labs/</a:t>
            </a:r>
          </a:p>
        </p:txBody>
      </p:sp>
      <p:sp>
        <p:nvSpPr>
          <p:cNvPr id="5" name="Footer Placeholder 4"/>
          <p:cNvSpPr>
            <a:spLocks noGrp="1"/>
          </p:cNvSpPr>
          <p:nvPr>
            <p:ph type="ftr" sz="quarter" idx="3"/>
          </p:nvPr>
        </p:nvSpPr>
        <p:spPr/>
        <p:txBody>
          <a:bodyPr/>
          <a:lstStyle/>
          <a:p>
            <a:r>
              <a:rPr lang="en-US"/>
              <a:t>CompSci 101 - Principles of Programming</a:t>
            </a:r>
            <a:endParaRPr lang="en-US" dirty="0"/>
          </a:p>
        </p:txBody>
      </p:sp>
      <p:sp>
        <p:nvSpPr>
          <p:cNvPr id="7" name="Slide Number Placeholder 6"/>
          <p:cNvSpPr>
            <a:spLocks noGrp="1"/>
          </p:cNvSpPr>
          <p:nvPr>
            <p:ph type="sldNum" sz="quarter" idx="4"/>
          </p:nvPr>
        </p:nvSpPr>
        <p:spPr/>
        <p:txBody>
          <a:bodyPr/>
          <a:lstStyle/>
          <a:p>
            <a:fld id="{960975F2-62ED-B740-81EF-2CA8EADE5EA3}" type="slidenum">
              <a:rPr lang="en-US" smtClean="0"/>
              <a:t>13</a:t>
            </a:fld>
            <a:endParaRPr lang="en-US" dirty="0"/>
          </a:p>
        </p:txBody>
      </p:sp>
      <p:grpSp>
        <p:nvGrpSpPr>
          <p:cNvPr id="6" name="Group 5"/>
          <p:cNvGrpSpPr/>
          <p:nvPr/>
        </p:nvGrpSpPr>
        <p:grpSpPr>
          <a:xfrm>
            <a:off x="810169" y="4126468"/>
            <a:ext cx="3771485" cy="369332"/>
            <a:chOff x="762000" y="3963769"/>
            <a:chExt cx="3771485" cy="369332"/>
          </a:xfrm>
        </p:grpSpPr>
        <p:sp>
          <p:nvSpPr>
            <p:cNvPr id="14" name="Text Box 15"/>
            <p:cNvSpPr txBox="1">
              <a:spLocks noChangeArrowheads="1"/>
            </p:cNvSpPr>
            <p:nvPr/>
          </p:nvSpPr>
          <p:spPr bwMode="auto">
            <a:xfrm>
              <a:off x="762000" y="3963769"/>
              <a:ext cx="1351877" cy="36933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r>
                <a:rPr lang="en-US" sz="1800" i="1" dirty="0">
                  <a:ln>
                    <a:solidFill>
                      <a:srgbClr val="FF00FF"/>
                    </a:solidFill>
                  </a:ln>
                  <a:solidFill>
                    <a:srgbClr val="FF0000"/>
                  </a:solidFill>
                  <a:latin typeface="Calibri"/>
                </a:rPr>
                <a:t>Labs</a:t>
              </a:r>
            </a:p>
          </p:txBody>
        </p:sp>
        <p:cxnSp>
          <p:nvCxnSpPr>
            <p:cNvPr id="16" name="Straight Arrow Connector 15"/>
            <p:cNvCxnSpPr>
              <a:cxnSpLocks/>
            </p:cNvCxnSpPr>
            <p:nvPr/>
          </p:nvCxnSpPr>
          <p:spPr bwMode="auto">
            <a:xfrm>
              <a:off x="2161631" y="4148435"/>
              <a:ext cx="2371854" cy="0"/>
            </a:xfrm>
            <a:prstGeom prst="straightConnector1">
              <a:avLst/>
            </a:prstGeom>
            <a:solidFill>
              <a:schemeClr val="accent1"/>
            </a:solidFill>
            <a:ln w="31750" cap="flat" cmpd="sng" algn="ctr">
              <a:solidFill>
                <a:srgbClr val="FF00FF"/>
              </a:solidFill>
              <a:prstDash val="solid"/>
              <a:round/>
              <a:headEnd type="none" w="med" len="med"/>
              <a:tailEnd type="arrow"/>
            </a:ln>
            <a:effectLst/>
          </p:spPr>
        </p:cxnSp>
      </p:grpSp>
      <p:pic>
        <p:nvPicPr>
          <p:cNvPr id="19" name="Picture 5" descr="DSC0039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0" y="2895600"/>
            <a:ext cx="1828800" cy="13716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4450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2ADECE6-E13F-954D-9E49-5FE4E1817468}"/>
              </a:ext>
            </a:extLst>
          </p:cNvPr>
          <p:cNvPicPr>
            <a:picLocks noChangeAspect="1"/>
          </p:cNvPicPr>
          <p:nvPr/>
        </p:nvPicPr>
        <p:blipFill>
          <a:blip r:embed="rId3"/>
          <a:stretch>
            <a:fillRect/>
          </a:stretch>
        </p:blipFill>
        <p:spPr>
          <a:xfrm>
            <a:off x="2647277" y="2851892"/>
            <a:ext cx="4449577" cy="3548908"/>
          </a:xfrm>
          <a:prstGeom prst="rect">
            <a:avLst/>
          </a:prstGeom>
        </p:spPr>
      </p:pic>
      <p:sp>
        <p:nvSpPr>
          <p:cNvPr id="2" name="Title 1"/>
          <p:cNvSpPr>
            <a:spLocks noGrp="1"/>
          </p:cNvSpPr>
          <p:nvPr>
            <p:ph type="title"/>
          </p:nvPr>
        </p:nvSpPr>
        <p:spPr/>
        <p:txBody>
          <a:bodyPr>
            <a:normAutofit fontScale="90000"/>
          </a:bodyPr>
          <a:lstStyle/>
          <a:p>
            <a:r>
              <a:rPr lang="en-NZ" dirty="0"/>
              <a:t>More about labs</a:t>
            </a:r>
          </a:p>
        </p:txBody>
      </p:sp>
      <p:sp>
        <p:nvSpPr>
          <p:cNvPr id="3" name="Content Placeholder 2"/>
          <p:cNvSpPr>
            <a:spLocks noGrp="1"/>
          </p:cNvSpPr>
          <p:nvPr>
            <p:ph sz="quarter" idx="1"/>
          </p:nvPr>
        </p:nvSpPr>
        <p:spPr>
          <a:xfrm>
            <a:off x="0" y="609600"/>
            <a:ext cx="9144000" cy="5486400"/>
          </a:xfrm>
        </p:spPr>
        <p:txBody>
          <a:bodyPr>
            <a:normAutofit/>
          </a:bodyPr>
          <a:lstStyle/>
          <a:p>
            <a:r>
              <a:rPr lang="en-AU" sz="3600" b="1" dirty="0">
                <a:solidFill>
                  <a:srgbClr val="FF00FF"/>
                </a:solidFill>
                <a:ea typeface="ＭＳ Ｐゴシック" charset="0"/>
                <a:cs typeface="ＭＳ Ｐゴシック" charset="0"/>
              </a:rPr>
              <a:t>Labs start this week: </a:t>
            </a:r>
          </a:p>
          <a:p>
            <a:pPr algn="ctr"/>
            <a:r>
              <a:rPr lang="en-AU" sz="3200" dirty="0">
                <a:ea typeface="ＭＳ Ｐゴシック" charset="0"/>
                <a:cs typeface="ＭＳ Ｐゴシック" charset="0"/>
              </a:rPr>
              <a:t>Thursday January 9/Friday January </a:t>
            </a:r>
            <a:r>
              <a:rPr lang="en-US" sz="3200" dirty="0">
                <a:ea typeface="ＭＳ Ｐゴシック" charset="0"/>
                <a:cs typeface="ＭＳ Ｐゴシック" charset="0"/>
              </a:rPr>
              <a:t>10</a:t>
            </a:r>
            <a:endParaRPr lang="en-US" sz="1000" dirty="0">
              <a:cs typeface="Calibri"/>
            </a:endParaRPr>
          </a:p>
          <a:p>
            <a:r>
              <a:rPr lang="en-US" dirty="0">
                <a:cs typeface="Calibri"/>
              </a:rPr>
              <a:t>There are 9 labs and each lab is worth 1% of your final mark.</a:t>
            </a:r>
          </a:p>
          <a:p>
            <a:endParaRPr lang="en-US" sz="800" dirty="0">
              <a:latin typeface="Calibri"/>
              <a:cs typeface="Calibri"/>
            </a:endParaRPr>
          </a:p>
          <a:p>
            <a:pPr lvl="1"/>
            <a:r>
              <a:rPr lang="en-US" dirty="0">
                <a:cs typeface="Calibri"/>
              </a:rPr>
              <a:t>At your lab time you will be given programming problems to solve within the 2 hours for your lab.</a:t>
            </a:r>
          </a:p>
          <a:p>
            <a:pPr lvl="1"/>
            <a:endParaRPr lang="en-US" dirty="0">
              <a:latin typeface="Calibri"/>
              <a:cs typeface="Calibri"/>
            </a:endParaRPr>
          </a:p>
          <a:p>
            <a:pPr marL="0" indent="0">
              <a:buNone/>
            </a:pPr>
            <a:endParaRPr lang="en-US" dirty="0">
              <a:latin typeface="Calibri"/>
              <a:ea typeface="ＭＳ Ｐゴシック" charset="0"/>
              <a:cs typeface="ＭＳ Ｐゴシック" charset="0"/>
            </a:endParaRPr>
          </a:p>
          <a:p>
            <a:pPr marL="0" indent="0">
              <a:buNone/>
            </a:pPr>
            <a:endParaRPr lang="en-GB" dirty="0"/>
          </a:p>
        </p:txBody>
      </p:sp>
      <p:sp>
        <p:nvSpPr>
          <p:cNvPr id="9" name="TextBox 8"/>
          <p:cNvSpPr txBox="1"/>
          <p:nvPr/>
        </p:nvSpPr>
        <p:spPr>
          <a:xfrm>
            <a:off x="457200" y="6320135"/>
            <a:ext cx="8610600" cy="461665"/>
          </a:xfrm>
          <a:prstGeom prst="rect">
            <a:avLst/>
          </a:prstGeom>
          <a:noFill/>
        </p:spPr>
        <p:txBody>
          <a:bodyPr wrap="square" rtlCol="0">
            <a:spAutoFit/>
          </a:bodyPr>
          <a:lstStyle/>
          <a:p>
            <a:r>
              <a:rPr lang="en-US" sz="2400" b="1" dirty="0">
                <a:solidFill>
                  <a:srgbClr val="0000FF"/>
                </a:solidFill>
                <a:latin typeface="Calibri"/>
                <a:cs typeface="Calibri"/>
              </a:rPr>
              <a:t>https://</a:t>
            </a:r>
            <a:r>
              <a:rPr lang="en-US" sz="2400" b="1" dirty="0" err="1">
                <a:solidFill>
                  <a:srgbClr val="0000FF"/>
                </a:solidFill>
                <a:latin typeface="Calibri"/>
                <a:cs typeface="Calibri"/>
              </a:rPr>
              <a:t>www.cs.auckland.ac.nz</a:t>
            </a:r>
            <a:r>
              <a:rPr lang="en-US" sz="2400" b="1" dirty="0">
                <a:solidFill>
                  <a:srgbClr val="0000FF"/>
                </a:solidFill>
                <a:latin typeface="Calibri"/>
                <a:cs typeface="Calibri"/>
              </a:rPr>
              <a:t>/courses</a:t>
            </a:r>
            <a:r>
              <a:rPr lang="en-US" sz="2400" b="1">
                <a:solidFill>
                  <a:srgbClr val="0000FF"/>
                </a:solidFill>
                <a:latin typeface="Calibri"/>
                <a:cs typeface="Calibri"/>
              </a:rPr>
              <a:t>/compsci101ssc</a:t>
            </a:r>
            <a:r>
              <a:rPr lang="en-US" sz="2400" b="1" dirty="0">
                <a:solidFill>
                  <a:srgbClr val="0000FF"/>
                </a:solidFill>
                <a:latin typeface="Calibri"/>
                <a:cs typeface="Calibri"/>
              </a:rPr>
              <a:t>/labs/</a:t>
            </a:r>
          </a:p>
        </p:txBody>
      </p:sp>
      <p:sp>
        <p:nvSpPr>
          <p:cNvPr id="5" name="Footer Placeholder 4"/>
          <p:cNvSpPr>
            <a:spLocks noGrp="1"/>
          </p:cNvSpPr>
          <p:nvPr>
            <p:ph type="ftr" sz="quarter" idx="3"/>
          </p:nvPr>
        </p:nvSpPr>
        <p:spPr/>
        <p:txBody>
          <a:bodyPr/>
          <a:lstStyle/>
          <a:p>
            <a:r>
              <a:rPr lang="en-US"/>
              <a:t>CompSci 101 - Principles of Programming</a:t>
            </a:r>
            <a:endParaRPr lang="en-US" dirty="0"/>
          </a:p>
        </p:txBody>
      </p:sp>
      <p:sp>
        <p:nvSpPr>
          <p:cNvPr id="7" name="Slide Number Placeholder 6"/>
          <p:cNvSpPr>
            <a:spLocks noGrp="1"/>
          </p:cNvSpPr>
          <p:nvPr>
            <p:ph type="sldNum" sz="quarter" idx="4"/>
          </p:nvPr>
        </p:nvSpPr>
        <p:spPr/>
        <p:txBody>
          <a:bodyPr/>
          <a:lstStyle/>
          <a:p>
            <a:fld id="{960975F2-62ED-B740-81EF-2CA8EADE5EA3}" type="slidenum">
              <a:rPr lang="en-US" smtClean="0"/>
              <a:t>14</a:t>
            </a:fld>
            <a:endParaRPr lang="en-US" dirty="0"/>
          </a:p>
        </p:txBody>
      </p:sp>
      <p:pic>
        <p:nvPicPr>
          <p:cNvPr id="28" name="Picture 6" descr="labHel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0250" y="3334845"/>
            <a:ext cx="1739900" cy="1379997"/>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grpSp>
        <p:nvGrpSpPr>
          <p:cNvPr id="4" name="Group 3"/>
          <p:cNvGrpSpPr/>
          <p:nvPr/>
        </p:nvGrpSpPr>
        <p:grpSpPr>
          <a:xfrm>
            <a:off x="762000" y="4191000"/>
            <a:ext cx="2971800" cy="369332"/>
            <a:chOff x="762000" y="4191000"/>
            <a:chExt cx="2971800" cy="369332"/>
          </a:xfrm>
        </p:grpSpPr>
        <p:sp>
          <p:nvSpPr>
            <p:cNvPr id="17" name="Text Box 15"/>
            <p:cNvSpPr txBox="1">
              <a:spLocks noChangeArrowheads="1"/>
            </p:cNvSpPr>
            <p:nvPr/>
          </p:nvSpPr>
          <p:spPr bwMode="auto">
            <a:xfrm>
              <a:off x="762000" y="4191000"/>
              <a:ext cx="1351877" cy="36933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r>
                <a:rPr lang="en-US" sz="1800" i="1" dirty="0">
                  <a:ln>
                    <a:solidFill>
                      <a:srgbClr val="FF00FF"/>
                    </a:solidFill>
                  </a:ln>
                  <a:solidFill>
                    <a:srgbClr val="FF0000"/>
                  </a:solidFill>
                  <a:latin typeface="Calibri"/>
                </a:rPr>
                <a:t>Labs</a:t>
              </a:r>
            </a:p>
          </p:txBody>
        </p:sp>
        <p:cxnSp>
          <p:nvCxnSpPr>
            <p:cNvPr id="18" name="Straight Arrow Connector 17"/>
            <p:cNvCxnSpPr>
              <a:cxnSpLocks/>
            </p:cNvCxnSpPr>
            <p:nvPr/>
          </p:nvCxnSpPr>
          <p:spPr bwMode="auto">
            <a:xfrm flipV="1">
              <a:off x="2137068" y="4394950"/>
              <a:ext cx="1596732" cy="1"/>
            </a:xfrm>
            <a:prstGeom prst="straightConnector1">
              <a:avLst/>
            </a:prstGeom>
            <a:solidFill>
              <a:schemeClr val="accent1"/>
            </a:solidFill>
            <a:ln w="31750" cap="flat" cmpd="sng" algn="ctr">
              <a:solidFill>
                <a:srgbClr val="FF00FF"/>
              </a:solidFill>
              <a:prstDash val="solid"/>
              <a:round/>
              <a:headEnd type="none" w="med" len="med"/>
              <a:tailEnd type="arrow"/>
            </a:ln>
            <a:effectLst/>
          </p:spPr>
        </p:cxnSp>
      </p:grpSp>
    </p:spTree>
    <p:extLst>
      <p:ext uri="{BB962C8B-B14F-4D97-AF65-F5344CB8AC3E}">
        <p14:creationId xmlns:p14="http://schemas.microsoft.com/office/powerpoint/2010/main" val="3509011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Before the First Lab</a:t>
            </a:r>
          </a:p>
        </p:txBody>
      </p:sp>
      <p:sp>
        <p:nvSpPr>
          <p:cNvPr id="3" name="Content Placeholder 2"/>
          <p:cNvSpPr>
            <a:spLocks noGrp="1"/>
          </p:cNvSpPr>
          <p:nvPr>
            <p:ph sz="quarter" idx="1"/>
          </p:nvPr>
        </p:nvSpPr>
        <p:spPr>
          <a:xfrm>
            <a:off x="152400" y="762000"/>
            <a:ext cx="8839200" cy="5410200"/>
          </a:xfrm>
        </p:spPr>
        <p:txBody>
          <a:bodyPr>
            <a:normAutofit/>
          </a:bodyPr>
          <a:lstStyle/>
          <a:p>
            <a:r>
              <a:rPr lang="en-AU" dirty="0">
                <a:latin typeface="Calibri"/>
                <a:ea typeface="ＭＳ Ｐゴシック" charset="0"/>
                <a:cs typeface="ＭＳ Ｐゴシック" charset="0"/>
              </a:rPr>
              <a:t>Visit the lab </a:t>
            </a:r>
            <a:r>
              <a:rPr lang="en-AU" b="1" dirty="0">
                <a:solidFill>
                  <a:srgbClr val="0000FF"/>
                </a:solidFill>
                <a:latin typeface="Calibri"/>
                <a:ea typeface="ＭＳ Ｐゴシック" charset="0"/>
                <a:cs typeface="ＭＳ Ｐゴシック" charset="0"/>
              </a:rPr>
              <a:t>on Wednesday </a:t>
            </a:r>
            <a:r>
              <a:rPr lang="en-AU" dirty="0">
                <a:latin typeface="Calibri"/>
                <a:ea typeface="ＭＳ Ｐゴシック" charset="0"/>
                <a:cs typeface="ＭＳ Ｐゴシック" charset="0"/>
              </a:rPr>
              <a:t>straight</a:t>
            </a:r>
            <a:r>
              <a:rPr lang="en-AU" b="1" dirty="0">
                <a:solidFill>
                  <a:srgbClr val="0000FF"/>
                </a:solidFill>
                <a:latin typeface="Calibri"/>
                <a:ea typeface="ＭＳ Ｐゴシック" charset="0"/>
                <a:cs typeface="ＭＳ Ｐゴシック" charset="0"/>
              </a:rPr>
              <a:t> </a:t>
            </a:r>
            <a:r>
              <a:rPr lang="en-AU" dirty="0">
                <a:latin typeface="Calibri"/>
                <a:ea typeface="ＭＳ Ｐゴシック" charset="0"/>
                <a:cs typeface="ＭＳ Ｐゴシック" charset="0"/>
              </a:rPr>
              <a:t>after the lecture.</a:t>
            </a:r>
          </a:p>
          <a:p>
            <a:pPr lvl="1"/>
            <a:r>
              <a:rPr lang="en-US" dirty="0">
                <a:cs typeface="Calibri"/>
              </a:rPr>
              <a:t>Before the first lab you need to complete the lab preparation sheet (I will hand this out).</a:t>
            </a:r>
            <a:endParaRPr lang="en-US" dirty="0">
              <a:latin typeface="Calibri"/>
              <a:cs typeface="Calibri"/>
            </a:endParaRPr>
          </a:p>
          <a:p>
            <a:pPr lvl="1"/>
            <a:r>
              <a:rPr lang="en-US" dirty="0">
                <a:cs typeface="Calibri"/>
              </a:rPr>
              <a:t>In order to complete the sheet you need to visit the </a:t>
            </a:r>
            <a:r>
              <a:rPr lang="en-US" dirty="0" err="1">
                <a:cs typeface="Calibri"/>
              </a:rPr>
              <a:t>CompSci</a:t>
            </a:r>
            <a:r>
              <a:rPr lang="en-US" dirty="0">
                <a:cs typeface="Calibri"/>
              </a:rPr>
              <a:t> 101 lab.  Immediately after  the </a:t>
            </a:r>
            <a:r>
              <a:rPr lang="en-US">
                <a:cs typeface="Calibri"/>
              </a:rPr>
              <a:t>lecture on Wednesday </a:t>
            </a:r>
            <a:r>
              <a:rPr lang="en-US" dirty="0">
                <a:cs typeface="Calibri"/>
              </a:rPr>
              <a:t>I will be taking people across to the </a:t>
            </a:r>
            <a:r>
              <a:rPr lang="en-US" dirty="0" err="1">
                <a:cs typeface="Calibri"/>
              </a:rPr>
              <a:t>CompSci</a:t>
            </a:r>
            <a:r>
              <a:rPr lang="en-US" dirty="0">
                <a:cs typeface="Calibri"/>
              </a:rPr>
              <a:t> 101 lab.</a:t>
            </a:r>
          </a:p>
          <a:p>
            <a:pPr lvl="1"/>
            <a:endParaRPr lang="en-US" dirty="0">
              <a:latin typeface="Calibri"/>
              <a:cs typeface="Calibri"/>
            </a:endParaRPr>
          </a:p>
          <a:p>
            <a:pPr marL="0" indent="0">
              <a:buNone/>
            </a:pPr>
            <a:endParaRPr lang="en-US" dirty="0">
              <a:latin typeface="Calibri"/>
              <a:ea typeface="ＭＳ Ｐゴシック" charset="0"/>
              <a:cs typeface="ＭＳ Ｐゴシック" charset="0"/>
            </a:endParaRPr>
          </a:p>
          <a:p>
            <a:pPr marL="0" indent="0">
              <a:buNone/>
            </a:pPr>
            <a:endParaRPr lang="en-GB" dirty="0"/>
          </a:p>
        </p:txBody>
      </p:sp>
      <p:sp>
        <p:nvSpPr>
          <p:cNvPr id="4" name="Footer Placeholder 3"/>
          <p:cNvSpPr>
            <a:spLocks noGrp="1"/>
          </p:cNvSpPr>
          <p:nvPr>
            <p:ph type="ftr" sz="quarter" idx="3"/>
          </p:nvPr>
        </p:nvSpPr>
        <p:spPr/>
        <p:txBody>
          <a:bodyPr/>
          <a:lstStyle/>
          <a:p>
            <a:r>
              <a:rPr lang="en-US"/>
              <a:t>CompSci 101 - Principles of Programming</a:t>
            </a:r>
            <a:endParaRPr lang="en-US" dirty="0"/>
          </a:p>
        </p:txBody>
      </p:sp>
      <p:sp>
        <p:nvSpPr>
          <p:cNvPr id="7" name="Slide Number Placeholder 6"/>
          <p:cNvSpPr>
            <a:spLocks noGrp="1"/>
          </p:cNvSpPr>
          <p:nvPr>
            <p:ph type="sldNum" sz="quarter" idx="4"/>
          </p:nvPr>
        </p:nvSpPr>
        <p:spPr/>
        <p:txBody>
          <a:bodyPr/>
          <a:lstStyle/>
          <a:p>
            <a:fld id="{960975F2-62ED-B740-81EF-2CA8EADE5EA3}" type="slidenum">
              <a:rPr lang="en-US" smtClean="0"/>
              <a:t>15</a:t>
            </a:fld>
            <a:endParaRPr lang="en-US" dirty="0"/>
          </a:p>
        </p:txBody>
      </p:sp>
      <p:pic>
        <p:nvPicPr>
          <p:cNvPr id="5" name="Picture 4">
            <a:extLst>
              <a:ext uri="{FF2B5EF4-FFF2-40B4-BE49-F238E27FC236}">
                <a16:creationId xmlns:a16="http://schemas.microsoft.com/office/drawing/2014/main" id="{F6E40AAF-2D32-0747-A124-650CFC947C3A}"/>
              </a:ext>
            </a:extLst>
          </p:cNvPr>
          <p:cNvPicPr>
            <a:picLocks noChangeAspect="1"/>
          </p:cNvPicPr>
          <p:nvPr/>
        </p:nvPicPr>
        <p:blipFill>
          <a:blip r:embed="rId3"/>
          <a:stretch>
            <a:fillRect/>
          </a:stretch>
        </p:blipFill>
        <p:spPr>
          <a:xfrm>
            <a:off x="1828800" y="2057400"/>
            <a:ext cx="5787478" cy="4881423"/>
          </a:xfrm>
          <a:prstGeom prst="rect">
            <a:avLst/>
          </a:prstGeom>
        </p:spPr>
      </p:pic>
    </p:spTree>
    <p:extLst>
      <p:ext uri="{BB962C8B-B14F-4D97-AF65-F5344CB8AC3E}">
        <p14:creationId xmlns:p14="http://schemas.microsoft.com/office/powerpoint/2010/main" val="134689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FBAEEC-73C2-4349-9000-C0231813F2D2}"/>
              </a:ext>
            </a:extLst>
          </p:cNvPr>
          <p:cNvPicPr>
            <a:picLocks noChangeAspect="1"/>
          </p:cNvPicPr>
          <p:nvPr/>
        </p:nvPicPr>
        <p:blipFill>
          <a:blip r:embed="rId3"/>
          <a:stretch>
            <a:fillRect/>
          </a:stretch>
        </p:blipFill>
        <p:spPr>
          <a:xfrm>
            <a:off x="4038600" y="1527215"/>
            <a:ext cx="5038988" cy="3983950"/>
          </a:xfrm>
          <a:prstGeom prst="rect">
            <a:avLst/>
          </a:prstGeom>
        </p:spPr>
      </p:pic>
      <p:sp>
        <p:nvSpPr>
          <p:cNvPr id="2" name="Title 1"/>
          <p:cNvSpPr>
            <a:spLocks noGrp="1"/>
          </p:cNvSpPr>
          <p:nvPr>
            <p:ph type="title"/>
          </p:nvPr>
        </p:nvSpPr>
        <p:spPr>
          <a:xfrm>
            <a:off x="152400" y="0"/>
            <a:ext cx="9067800" cy="609600"/>
          </a:xfrm>
        </p:spPr>
        <p:txBody>
          <a:bodyPr>
            <a:normAutofit fontScale="90000"/>
          </a:bodyPr>
          <a:lstStyle/>
          <a:p>
            <a:r>
              <a:rPr lang="en-NZ" dirty="0"/>
              <a:t>Assignments</a:t>
            </a:r>
          </a:p>
        </p:txBody>
      </p:sp>
      <p:sp>
        <p:nvSpPr>
          <p:cNvPr id="3" name="Content Placeholder 2"/>
          <p:cNvSpPr>
            <a:spLocks noGrp="1"/>
          </p:cNvSpPr>
          <p:nvPr>
            <p:ph sz="quarter" idx="1"/>
          </p:nvPr>
        </p:nvSpPr>
        <p:spPr>
          <a:xfrm>
            <a:off x="152400" y="609600"/>
            <a:ext cx="8915400" cy="5867400"/>
          </a:xfrm>
        </p:spPr>
        <p:txBody>
          <a:bodyPr/>
          <a:lstStyle/>
          <a:p>
            <a:r>
              <a:rPr lang="en-US" dirty="0"/>
              <a:t>Assignments give you the experience of solving problems on your</a:t>
            </a:r>
            <a:r>
              <a:rPr lang="en-US" sz="800" dirty="0"/>
              <a:t> </a:t>
            </a:r>
            <a:r>
              <a:rPr lang="en-US" dirty="0"/>
              <a:t>own.  </a:t>
            </a:r>
          </a:p>
          <a:p>
            <a:r>
              <a:rPr lang="en-US" dirty="0"/>
              <a:t>The assignments are worth 15% of your final mark.</a:t>
            </a:r>
          </a:p>
          <a:p>
            <a:r>
              <a:rPr lang="en-US" dirty="0"/>
              <a:t>Never share your code.</a:t>
            </a:r>
          </a:p>
          <a:p>
            <a:endParaRPr lang="en-US" dirty="0"/>
          </a:p>
          <a:p>
            <a:pPr marL="0" indent="0">
              <a:buNone/>
            </a:pPr>
            <a:endParaRPr lang="en-NZ" dirty="0"/>
          </a:p>
          <a:p>
            <a:pPr marL="228600" lvl="1" indent="0">
              <a:buNone/>
            </a:pPr>
            <a:endParaRPr lang="en-NZ" dirty="0"/>
          </a:p>
        </p:txBody>
      </p:sp>
      <p:sp>
        <p:nvSpPr>
          <p:cNvPr id="10" name="TextBox 9"/>
          <p:cNvSpPr txBox="1"/>
          <p:nvPr/>
        </p:nvSpPr>
        <p:spPr>
          <a:xfrm>
            <a:off x="44605" y="4649450"/>
            <a:ext cx="5029610" cy="1446550"/>
          </a:xfrm>
          <a:prstGeom prst="rect">
            <a:avLst/>
          </a:prstGeom>
          <a:solidFill>
            <a:srgbClr val="00FF00"/>
          </a:solidFill>
          <a:ln>
            <a:solidFill>
              <a:srgbClr val="000090"/>
            </a:solidFill>
          </a:ln>
        </p:spPr>
        <p:txBody>
          <a:bodyPr wrap="square" rtlCol="0">
            <a:spAutoFit/>
          </a:bodyPr>
          <a:lstStyle/>
          <a:p>
            <a:pPr algn="ctr"/>
            <a:r>
              <a:rPr lang="en-NZ" sz="2800" b="1" dirty="0">
                <a:solidFill>
                  <a:srgbClr val="000053"/>
                </a:solidFill>
                <a:latin typeface="Calibri"/>
                <a:cs typeface="Calibri"/>
              </a:rPr>
              <a:t>Solve the problem on your own – discuss the assignment with others but </a:t>
            </a:r>
            <a:r>
              <a:rPr lang="en-NZ" sz="3200" b="1" dirty="0">
                <a:solidFill>
                  <a:srgbClr val="FF00FF"/>
                </a:solidFill>
                <a:latin typeface="Calibri"/>
                <a:cs typeface="Calibri"/>
              </a:rPr>
              <a:t>never</a:t>
            </a:r>
            <a:r>
              <a:rPr lang="en-NZ" sz="2800" b="1" dirty="0">
                <a:solidFill>
                  <a:srgbClr val="FF0000"/>
                </a:solidFill>
                <a:latin typeface="Calibri"/>
                <a:cs typeface="Calibri"/>
              </a:rPr>
              <a:t> </a:t>
            </a:r>
            <a:r>
              <a:rPr lang="en-NZ" sz="2800" b="1" dirty="0">
                <a:solidFill>
                  <a:srgbClr val="000053"/>
                </a:solidFill>
                <a:latin typeface="Calibri"/>
                <a:cs typeface="Calibri"/>
              </a:rPr>
              <a:t>share code</a:t>
            </a:r>
            <a:r>
              <a:rPr lang="en-NZ" b="1" dirty="0">
                <a:solidFill>
                  <a:srgbClr val="000053"/>
                </a:solidFill>
                <a:latin typeface="Calibri"/>
              </a:rPr>
              <a:t>.</a:t>
            </a:r>
            <a:endParaRPr lang="en-US" b="1" dirty="0">
              <a:solidFill>
                <a:srgbClr val="000053"/>
              </a:solidFill>
              <a:latin typeface="Calibri"/>
            </a:endParaRPr>
          </a:p>
        </p:txBody>
      </p:sp>
      <p:sp>
        <p:nvSpPr>
          <p:cNvPr id="23" name="TextBox 22"/>
          <p:cNvSpPr txBox="1"/>
          <p:nvPr/>
        </p:nvSpPr>
        <p:spPr>
          <a:xfrm>
            <a:off x="76200" y="6246167"/>
            <a:ext cx="9220200" cy="461665"/>
          </a:xfrm>
          <a:prstGeom prst="rect">
            <a:avLst/>
          </a:prstGeom>
          <a:noFill/>
        </p:spPr>
        <p:txBody>
          <a:bodyPr wrap="square" rtlCol="0">
            <a:spAutoFit/>
          </a:bodyPr>
          <a:lstStyle/>
          <a:p>
            <a:r>
              <a:rPr lang="en-US" sz="2400" b="1" dirty="0">
                <a:solidFill>
                  <a:srgbClr val="0000FF"/>
                </a:solidFill>
              </a:rPr>
              <a:t>https://</a:t>
            </a:r>
            <a:r>
              <a:rPr lang="en-US" sz="2400" b="1" dirty="0" err="1">
                <a:solidFill>
                  <a:srgbClr val="0000FF"/>
                </a:solidFill>
              </a:rPr>
              <a:t>www.cs.auckland.ac.nz</a:t>
            </a:r>
            <a:r>
              <a:rPr lang="en-US" sz="2400" b="1" dirty="0">
                <a:solidFill>
                  <a:srgbClr val="0000FF"/>
                </a:solidFill>
              </a:rPr>
              <a:t>/courses/compsci101ssc/assignments/</a:t>
            </a:r>
          </a:p>
        </p:txBody>
      </p:sp>
      <p:sp>
        <p:nvSpPr>
          <p:cNvPr id="4" name="Footer Placeholder 3"/>
          <p:cNvSpPr>
            <a:spLocks noGrp="1"/>
          </p:cNvSpPr>
          <p:nvPr>
            <p:ph type="ftr" sz="quarter" idx="3"/>
          </p:nvPr>
        </p:nvSpPr>
        <p:spPr/>
        <p:txBody>
          <a:bodyPr/>
          <a:lstStyle/>
          <a:p>
            <a:r>
              <a:rPr lang="en-US"/>
              <a:t>CompSci 101 - Principles of Programming</a:t>
            </a:r>
            <a:endParaRPr lang="en-US" dirty="0"/>
          </a:p>
        </p:txBody>
      </p:sp>
      <p:sp>
        <p:nvSpPr>
          <p:cNvPr id="5" name="Slide Number Placeholder 4"/>
          <p:cNvSpPr>
            <a:spLocks noGrp="1"/>
          </p:cNvSpPr>
          <p:nvPr>
            <p:ph type="sldNum" sz="quarter" idx="4"/>
          </p:nvPr>
        </p:nvSpPr>
        <p:spPr/>
        <p:txBody>
          <a:bodyPr/>
          <a:lstStyle/>
          <a:p>
            <a:fld id="{960975F2-62ED-B740-81EF-2CA8EADE5EA3}" type="slidenum">
              <a:rPr lang="en-US" smtClean="0"/>
              <a:t>16</a:t>
            </a:fld>
            <a:endParaRPr lang="en-US" dirty="0"/>
          </a:p>
        </p:txBody>
      </p:sp>
      <p:grpSp>
        <p:nvGrpSpPr>
          <p:cNvPr id="7" name="Group 6"/>
          <p:cNvGrpSpPr/>
          <p:nvPr/>
        </p:nvGrpSpPr>
        <p:grpSpPr>
          <a:xfrm>
            <a:off x="1600200" y="2681090"/>
            <a:ext cx="3581400" cy="900310"/>
            <a:chOff x="2228421" y="3443090"/>
            <a:chExt cx="3581400" cy="900310"/>
          </a:xfrm>
        </p:grpSpPr>
        <p:sp>
          <p:nvSpPr>
            <p:cNvPr id="14" name="Text Box 13"/>
            <p:cNvSpPr txBox="1">
              <a:spLocks noChangeArrowheads="1"/>
            </p:cNvSpPr>
            <p:nvPr/>
          </p:nvSpPr>
          <p:spPr bwMode="auto">
            <a:xfrm>
              <a:off x="2701408" y="3443090"/>
              <a:ext cx="123671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endParaRPr lang="en-US" sz="1800" i="1" dirty="0">
                <a:ln>
                  <a:solidFill>
                    <a:srgbClr val="FF00FF"/>
                  </a:solidFill>
                </a:ln>
                <a:solidFill>
                  <a:srgbClr val="FF0000"/>
                </a:solidFill>
                <a:latin typeface="Calibri"/>
              </a:endParaRPr>
            </a:p>
          </p:txBody>
        </p:sp>
        <p:sp>
          <p:nvSpPr>
            <p:cNvPr id="16" name="Text Box 15"/>
            <p:cNvSpPr txBox="1">
              <a:spLocks noChangeArrowheads="1"/>
            </p:cNvSpPr>
            <p:nvPr/>
          </p:nvSpPr>
          <p:spPr bwMode="auto">
            <a:xfrm>
              <a:off x="2228421" y="3974068"/>
              <a:ext cx="2020016" cy="36933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r>
                <a:rPr lang="en-US" sz="1800" i="1" dirty="0">
                  <a:ln>
                    <a:solidFill>
                      <a:srgbClr val="FF00FF"/>
                    </a:solidFill>
                  </a:ln>
                  <a:solidFill>
                    <a:srgbClr val="FF0000"/>
                  </a:solidFill>
                  <a:latin typeface="Calibri"/>
                </a:rPr>
                <a:t>Assignments</a:t>
              </a:r>
            </a:p>
          </p:txBody>
        </p:sp>
        <p:cxnSp>
          <p:nvCxnSpPr>
            <p:cNvPr id="17" name="Straight Arrow Connector 16"/>
            <p:cNvCxnSpPr>
              <a:cxnSpLocks/>
            </p:cNvCxnSpPr>
            <p:nvPr/>
          </p:nvCxnSpPr>
          <p:spPr bwMode="auto">
            <a:xfrm flipV="1">
              <a:off x="4270768" y="4190999"/>
              <a:ext cx="1539053" cy="1"/>
            </a:xfrm>
            <a:prstGeom prst="straightConnector1">
              <a:avLst/>
            </a:prstGeom>
            <a:solidFill>
              <a:schemeClr val="accent1"/>
            </a:solidFill>
            <a:ln w="31750" cap="flat" cmpd="sng" algn="ctr">
              <a:solidFill>
                <a:srgbClr val="FF00FF"/>
              </a:solidFill>
              <a:prstDash val="solid"/>
              <a:round/>
              <a:headEnd type="none" w="med" len="med"/>
              <a:tailEnd type="arrow"/>
            </a:ln>
            <a:effectLst/>
          </p:spPr>
        </p:cxnSp>
      </p:grpSp>
    </p:spTree>
    <p:extLst>
      <p:ext uri="{BB962C8B-B14F-4D97-AF65-F5344CB8AC3E}">
        <p14:creationId xmlns:p14="http://schemas.microsoft.com/office/powerpoint/2010/main" val="344959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9067800" cy="609600"/>
          </a:xfrm>
        </p:spPr>
        <p:txBody>
          <a:bodyPr>
            <a:normAutofit fontScale="90000"/>
          </a:bodyPr>
          <a:lstStyle/>
          <a:p>
            <a:r>
              <a:rPr lang="en-NZ" dirty="0"/>
              <a:t>Assignments</a:t>
            </a:r>
          </a:p>
        </p:txBody>
      </p:sp>
      <p:sp>
        <p:nvSpPr>
          <p:cNvPr id="3" name="Content Placeholder 2"/>
          <p:cNvSpPr>
            <a:spLocks noGrp="1"/>
          </p:cNvSpPr>
          <p:nvPr>
            <p:ph sz="quarter" idx="1"/>
          </p:nvPr>
        </p:nvSpPr>
        <p:spPr>
          <a:xfrm>
            <a:off x="152400" y="609600"/>
            <a:ext cx="8915400" cy="5867400"/>
          </a:xfrm>
        </p:spPr>
        <p:txBody>
          <a:bodyPr/>
          <a:lstStyle/>
          <a:p>
            <a:r>
              <a:rPr lang="en-US" dirty="0"/>
              <a:t>There are 5 assignments in total worth 15% of your final mark.   </a:t>
            </a:r>
          </a:p>
          <a:p>
            <a:endParaRPr lang="en-US" sz="1600" dirty="0"/>
          </a:p>
          <a:p>
            <a:r>
              <a:rPr lang="en-US" dirty="0"/>
              <a:t>All assignments are due at 4:30pm on the due date. </a:t>
            </a:r>
          </a:p>
          <a:p>
            <a:endParaRPr lang="en-US" sz="1600" dirty="0"/>
          </a:p>
          <a:p>
            <a:r>
              <a:rPr lang="en-US" dirty="0"/>
              <a:t>For </a:t>
            </a:r>
            <a:r>
              <a:rPr lang="en-US" b="1" dirty="0">
                <a:solidFill>
                  <a:srgbClr val="0033CC"/>
                </a:solidFill>
              </a:rPr>
              <a:t>parts</a:t>
            </a:r>
            <a:r>
              <a:rPr lang="en-US" dirty="0"/>
              <a:t> of these five assignments, you are required to write and </a:t>
            </a:r>
            <a:r>
              <a:rPr lang="en-US" b="1" dirty="0">
                <a:solidFill>
                  <a:srgbClr val="0432FF"/>
                </a:solidFill>
              </a:rPr>
              <a:t>submit</a:t>
            </a:r>
            <a:r>
              <a:rPr lang="en-US" dirty="0"/>
              <a:t> one or more programs.</a:t>
            </a:r>
          </a:p>
          <a:p>
            <a:endParaRPr lang="en-US" sz="1600" dirty="0"/>
          </a:p>
          <a:p>
            <a:r>
              <a:rPr lang="en-US" dirty="0"/>
              <a:t>For these parts of the five assignments your programs are handed in using the </a:t>
            </a:r>
          </a:p>
          <a:p>
            <a:r>
              <a:rPr lang="en-US" sz="2800" b="1" dirty="0">
                <a:solidFill>
                  <a:srgbClr val="FF00FF"/>
                </a:solidFill>
              </a:rPr>
              <a:t>	            Assignment Drop Box</a:t>
            </a:r>
            <a:r>
              <a:rPr lang="en-US" dirty="0"/>
              <a:t>: </a:t>
            </a:r>
          </a:p>
          <a:p>
            <a:endParaRPr lang="en-US" dirty="0"/>
          </a:p>
          <a:p>
            <a:pPr marL="0" indent="0">
              <a:buNone/>
            </a:pPr>
            <a:endParaRPr lang="en-NZ" dirty="0"/>
          </a:p>
          <a:p>
            <a:pPr marL="228600" lvl="1" indent="0">
              <a:buNone/>
            </a:pPr>
            <a:endParaRPr lang="en-NZ" dirty="0"/>
          </a:p>
        </p:txBody>
      </p:sp>
      <p:sp>
        <p:nvSpPr>
          <p:cNvPr id="18" name="Text Box 8"/>
          <p:cNvSpPr txBox="1">
            <a:spLocks noChangeArrowheads="1"/>
          </p:cNvSpPr>
          <p:nvPr/>
        </p:nvSpPr>
        <p:spPr bwMode="auto">
          <a:xfrm>
            <a:off x="228600" y="5410200"/>
            <a:ext cx="4876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spcBef>
                <a:spcPct val="50000"/>
              </a:spcBef>
            </a:pPr>
            <a:r>
              <a:rPr lang="en-NZ" b="1" u="sng" dirty="0">
                <a:solidFill>
                  <a:srgbClr val="0000FF"/>
                </a:solidFill>
                <a:latin typeface="Calibri"/>
                <a:cs typeface="Calibri"/>
              </a:rPr>
              <a:t>https://adb.auckland.ac.nz/Home/</a:t>
            </a:r>
          </a:p>
        </p:txBody>
      </p:sp>
      <p:sp>
        <p:nvSpPr>
          <p:cNvPr id="5" name="Footer Placeholder 4"/>
          <p:cNvSpPr>
            <a:spLocks noGrp="1"/>
          </p:cNvSpPr>
          <p:nvPr>
            <p:ph type="ftr" sz="quarter" idx="3"/>
          </p:nvPr>
        </p:nvSpPr>
        <p:spPr/>
        <p:txBody>
          <a:bodyPr/>
          <a:lstStyle/>
          <a:p>
            <a:r>
              <a:rPr lang="en-US"/>
              <a:t>CompSci 101 - Principles of Programming</a:t>
            </a:r>
            <a:endParaRPr lang="en-US" dirty="0"/>
          </a:p>
        </p:txBody>
      </p:sp>
      <p:sp>
        <p:nvSpPr>
          <p:cNvPr id="6" name="Slide Number Placeholder 5"/>
          <p:cNvSpPr>
            <a:spLocks noGrp="1"/>
          </p:cNvSpPr>
          <p:nvPr>
            <p:ph type="sldNum" sz="quarter" idx="4"/>
          </p:nvPr>
        </p:nvSpPr>
        <p:spPr/>
        <p:txBody>
          <a:bodyPr/>
          <a:lstStyle/>
          <a:p>
            <a:fld id="{960975F2-62ED-B740-81EF-2CA8EADE5EA3}" type="slidenum">
              <a:rPr lang="en-US" smtClean="0"/>
              <a:t>17</a:t>
            </a:fld>
            <a:endParaRPr lang="en-US" dirty="0"/>
          </a:p>
        </p:txBody>
      </p:sp>
      <p:pic>
        <p:nvPicPr>
          <p:cNvPr id="4" name="Picture 3">
            <a:extLst>
              <a:ext uri="{FF2B5EF4-FFF2-40B4-BE49-F238E27FC236}">
                <a16:creationId xmlns:a16="http://schemas.microsoft.com/office/drawing/2014/main" id="{15CB5DF5-1A80-CA48-AF6E-84B94EEEF54D}"/>
              </a:ext>
            </a:extLst>
          </p:cNvPr>
          <p:cNvPicPr>
            <a:picLocks noChangeAspect="1"/>
          </p:cNvPicPr>
          <p:nvPr/>
        </p:nvPicPr>
        <p:blipFill>
          <a:blip r:embed="rId3"/>
          <a:stretch>
            <a:fillRect/>
          </a:stretch>
        </p:blipFill>
        <p:spPr>
          <a:xfrm>
            <a:off x="5181600" y="3579526"/>
            <a:ext cx="3886200" cy="2687112"/>
          </a:xfrm>
          <a:prstGeom prst="rect">
            <a:avLst/>
          </a:prstGeom>
        </p:spPr>
      </p:pic>
    </p:spTree>
    <p:extLst>
      <p:ext uri="{BB962C8B-B14F-4D97-AF65-F5344CB8AC3E}">
        <p14:creationId xmlns:p14="http://schemas.microsoft.com/office/powerpoint/2010/main" val="1950962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CodeRunner3</a:t>
            </a:r>
          </a:p>
        </p:txBody>
      </p:sp>
      <p:sp>
        <p:nvSpPr>
          <p:cNvPr id="3" name="Content Placeholder 2"/>
          <p:cNvSpPr>
            <a:spLocks noGrp="1"/>
          </p:cNvSpPr>
          <p:nvPr>
            <p:ph sz="quarter" idx="1"/>
          </p:nvPr>
        </p:nvSpPr>
        <p:spPr/>
        <p:txBody>
          <a:bodyPr/>
          <a:lstStyle/>
          <a:p>
            <a:r>
              <a:rPr lang="en-US" dirty="0"/>
              <a:t>The CodeRunner3 tool is designed to help you </a:t>
            </a:r>
            <a:r>
              <a:rPr lang="en-US" dirty="0" err="1"/>
              <a:t>practise</a:t>
            </a:r>
            <a:r>
              <a:rPr lang="en-US" dirty="0"/>
              <a:t> by presenting you with a set of coding and other exercises.  Submissions are graded by running a series of test cases on your code (or short answers) in a sandbox and comparing the output of your code (or short answers) with the expected output.  Coderunner3 uses the Moodle learning system. </a:t>
            </a:r>
          </a:p>
          <a:p>
            <a:endParaRPr lang="en-US" sz="1000" dirty="0"/>
          </a:p>
          <a:p>
            <a:pPr marL="0" indent="0">
              <a:buNone/>
            </a:pPr>
            <a:endParaRPr lang="en-US" sz="300" dirty="0"/>
          </a:p>
          <a:p>
            <a:pPr marL="0" indent="0">
              <a:buNone/>
            </a:pPr>
            <a:endParaRPr lang="en-US" sz="300" dirty="0"/>
          </a:p>
          <a:p>
            <a:endParaRPr lang="en-US" dirty="0"/>
          </a:p>
          <a:p>
            <a:endParaRPr lang="en-US" dirty="0"/>
          </a:p>
          <a:p>
            <a:r>
              <a:rPr lang="en-US" dirty="0"/>
              <a:t>Information about using CodeRunner3</a:t>
            </a:r>
            <a:r>
              <a:rPr lang="en-AU" dirty="0"/>
              <a:t> </a:t>
            </a:r>
            <a:r>
              <a:rPr lang="en-US" sz="2400" dirty="0"/>
              <a:t>is available on </a:t>
            </a:r>
            <a:r>
              <a:rPr lang="en-US" sz="2400" dirty="0" err="1"/>
              <a:t>CompSci</a:t>
            </a:r>
            <a:r>
              <a:rPr lang="en-US" sz="2400" dirty="0"/>
              <a:t> 101 Assignments web page: </a:t>
            </a:r>
          </a:p>
          <a:p>
            <a:pPr marL="228600" lvl="1" indent="0">
              <a:buNone/>
            </a:pPr>
            <a:endParaRPr lang="en-NZ" dirty="0"/>
          </a:p>
        </p:txBody>
      </p:sp>
      <p:sp>
        <p:nvSpPr>
          <p:cNvPr id="5" name="Footer Placeholder 4"/>
          <p:cNvSpPr>
            <a:spLocks noGrp="1"/>
          </p:cNvSpPr>
          <p:nvPr>
            <p:ph type="ftr" sz="quarter" idx="3"/>
          </p:nvPr>
        </p:nvSpPr>
        <p:spPr/>
        <p:txBody>
          <a:bodyPr/>
          <a:lstStyle/>
          <a:p>
            <a:r>
              <a:rPr lang="en-US"/>
              <a:t>CompSci 101 - Principles of Programming</a:t>
            </a:r>
            <a:endParaRPr lang="en-US" dirty="0"/>
          </a:p>
        </p:txBody>
      </p:sp>
      <p:sp>
        <p:nvSpPr>
          <p:cNvPr id="6" name="Slide Number Placeholder 5"/>
          <p:cNvSpPr>
            <a:spLocks noGrp="1"/>
          </p:cNvSpPr>
          <p:nvPr>
            <p:ph type="sldNum" sz="quarter" idx="4"/>
          </p:nvPr>
        </p:nvSpPr>
        <p:spPr/>
        <p:txBody>
          <a:bodyPr/>
          <a:lstStyle/>
          <a:p>
            <a:fld id="{960975F2-62ED-B740-81EF-2CA8EADE5EA3}" type="slidenum">
              <a:rPr lang="en-US" smtClean="0"/>
              <a:t>18</a:t>
            </a:fld>
            <a:endParaRPr lang="en-US" dirty="0"/>
          </a:p>
        </p:txBody>
      </p:sp>
      <p:sp>
        <p:nvSpPr>
          <p:cNvPr id="8" name="TextBox 7"/>
          <p:cNvSpPr txBox="1"/>
          <p:nvPr/>
        </p:nvSpPr>
        <p:spPr>
          <a:xfrm>
            <a:off x="114300" y="5476964"/>
            <a:ext cx="9144000" cy="461665"/>
          </a:xfrm>
          <a:prstGeom prst="rect">
            <a:avLst/>
          </a:prstGeom>
          <a:noFill/>
        </p:spPr>
        <p:txBody>
          <a:bodyPr wrap="square" rtlCol="0">
            <a:spAutoFit/>
          </a:bodyPr>
          <a:lstStyle/>
          <a:p>
            <a:r>
              <a:rPr lang="en-US" sz="2400" b="1" dirty="0">
                <a:solidFill>
                  <a:srgbClr val="0000FF"/>
                </a:solidFill>
              </a:rPr>
              <a:t>https://</a:t>
            </a:r>
            <a:r>
              <a:rPr lang="en-US" sz="2400" b="1" dirty="0" err="1">
                <a:solidFill>
                  <a:srgbClr val="0000FF"/>
                </a:solidFill>
              </a:rPr>
              <a:t>www.cs.auckland.ac.nz</a:t>
            </a:r>
            <a:r>
              <a:rPr lang="en-US" sz="2400" b="1" dirty="0">
                <a:solidFill>
                  <a:srgbClr val="0000FF"/>
                </a:solidFill>
              </a:rPr>
              <a:t>/courses/compsci101ssc/assignments/</a:t>
            </a:r>
          </a:p>
        </p:txBody>
      </p:sp>
      <p:sp>
        <p:nvSpPr>
          <p:cNvPr id="9" name="Text Box 8"/>
          <p:cNvSpPr txBox="1">
            <a:spLocks noChangeArrowheads="1"/>
          </p:cNvSpPr>
          <p:nvPr/>
        </p:nvSpPr>
        <p:spPr bwMode="auto">
          <a:xfrm>
            <a:off x="1447800" y="2819400"/>
            <a:ext cx="81534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r>
              <a:rPr lang="en-US" b="1" dirty="0">
                <a:solidFill>
                  <a:srgbClr val="0000FF"/>
                </a:solidFill>
              </a:rPr>
              <a:t>https://www.coderunner3.auckland.ac.nz/</a:t>
            </a:r>
            <a:r>
              <a:rPr lang="en-US" b="1" dirty="0" err="1">
                <a:solidFill>
                  <a:srgbClr val="0000FF"/>
                </a:solidFill>
              </a:rPr>
              <a:t>moodle</a:t>
            </a:r>
            <a:r>
              <a:rPr lang="en-US" b="1" dirty="0">
                <a:solidFill>
                  <a:srgbClr val="0000FF"/>
                </a:solidFill>
              </a:rPr>
              <a:t>/</a:t>
            </a:r>
          </a:p>
          <a:p>
            <a:r>
              <a:rPr lang="en-US" b="1" dirty="0">
                <a:solidFill>
                  <a:srgbClr val="0000FF"/>
                </a:solidFill>
              </a:rPr>
              <a:t> </a:t>
            </a:r>
          </a:p>
        </p:txBody>
      </p:sp>
    </p:spTree>
    <p:extLst>
      <p:ext uri="{BB962C8B-B14F-4D97-AF65-F5344CB8AC3E}">
        <p14:creationId xmlns:p14="http://schemas.microsoft.com/office/powerpoint/2010/main" val="208062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Assignments - </a:t>
            </a:r>
            <a:r>
              <a:rPr lang="en-NZ" dirty="0" err="1"/>
              <a:t>CodeRunner</a:t>
            </a:r>
            <a:endParaRPr lang="en-NZ" dirty="0"/>
          </a:p>
        </p:txBody>
      </p:sp>
      <p:sp>
        <p:nvSpPr>
          <p:cNvPr id="3" name="Content Placeholder 2"/>
          <p:cNvSpPr>
            <a:spLocks noGrp="1"/>
          </p:cNvSpPr>
          <p:nvPr>
            <p:ph sz="quarter" idx="1"/>
          </p:nvPr>
        </p:nvSpPr>
        <p:spPr/>
        <p:txBody>
          <a:bodyPr/>
          <a:lstStyle/>
          <a:p>
            <a:r>
              <a:rPr lang="en-US" dirty="0"/>
              <a:t>There are 5 assignments in total worth 15% of your final mark. </a:t>
            </a:r>
          </a:p>
          <a:p>
            <a:r>
              <a:rPr lang="en-US" dirty="0"/>
              <a:t>All assignments are due at 4:30pm on the due date. </a:t>
            </a:r>
          </a:p>
          <a:p>
            <a:endParaRPr lang="en-US" dirty="0"/>
          </a:p>
          <a:p>
            <a:pPr>
              <a:lnSpc>
                <a:spcPct val="130000"/>
              </a:lnSpc>
            </a:pPr>
            <a:r>
              <a:rPr lang="en-US" dirty="0"/>
              <a:t>For </a:t>
            </a:r>
            <a:r>
              <a:rPr lang="en-US" b="1" dirty="0">
                <a:solidFill>
                  <a:srgbClr val="0033CC"/>
                </a:solidFill>
              </a:rPr>
              <a:t>parts</a:t>
            </a:r>
            <a:r>
              <a:rPr lang="en-US" dirty="0"/>
              <a:t> of these five assignments,  you are required to use </a:t>
            </a:r>
            <a:r>
              <a:rPr lang="en-US" b="1" dirty="0">
                <a:solidFill>
                  <a:srgbClr val="FF00FF"/>
                </a:solidFill>
              </a:rPr>
              <a:t>CodeRunner3</a:t>
            </a:r>
            <a:r>
              <a:rPr lang="en-US" dirty="0"/>
              <a:t>.   You can log into Coderunner3 from the </a:t>
            </a:r>
            <a:r>
              <a:rPr lang="en-US" dirty="0" err="1"/>
              <a:t>CompSci</a:t>
            </a:r>
            <a:r>
              <a:rPr lang="en-US" dirty="0"/>
              <a:t> 101 Assignments website:</a:t>
            </a:r>
          </a:p>
          <a:p>
            <a:endParaRPr lang="en-US" sz="1000" dirty="0"/>
          </a:p>
          <a:p>
            <a:pPr marL="0" indent="0">
              <a:buNone/>
            </a:pPr>
            <a:endParaRPr lang="en-US" sz="300" dirty="0"/>
          </a:p>
          <a:p>
            <a:endParaRPr lang="en-US" dirty="0"/>
          </a:p>
          <a:p>
            <a:pPr marL="0" indent="0">
              <a:buNone/>
            </a:pPr>
            <a:endParaRPr lang="en-NZ" dirty="0"/>
          </a:p>
          <a:p>
            <a:pPr marL="228600" lvl="1" indent="0">
              <a:buNone/>
            </a:pPr>
            <a:endParaRPr lang="en-NZ" dirty="0"/>
          </a:p>
        </p:txBody>
      </p:sp>
      <p:sp>
        <p:nvSpPr>
          <p:cNvPr id="5" name="Footer Placeholder 4"/>
          <p:cNvSpPr>
            <a:spLocks noGrp="1"/>
          </p:cNvSpPr>
          <p:nvPr>
            <p:ph type="ftr" sz="quarter" idx="3"/>
          </p:nvPr>
        </p:nvSpPr>
        <p:spPr/>
        <p:txBody>
          <a:bodyPr/>
          <a:lstStyle/>
          <a:p>
            <a:r>
              <a:rPr lang="en-US"/>
              <a:t>CompSci 101 - Principles of Programming</a:t>
            </a:r>
            <a:endParaRPr lang="en-US" dirty="0"/>
          </a:p>
        </p:txBody>
      </p:sp>
      <p:sp>
        <p:nvSpPr>
          <p:cNvPr id="6" name="Slide Number Placeholder 5"/>
          <p:cNvSpPr>
            <a:spLocks noGrp="1"/>
          </p:cNvSpPr>
          <p:nvPr>
            <p:ph type="sldNum" sz="quarter" idx="4"/>
          </p:nvPr>
        </p:nvSpPr>
        <p:spPr/>
        <p:txBody>
          <a:bodyPr/>
          <a:lstStyle/>
          <a:p>
            <a:fld id="{960975F2-62ED-B740-81EF-2CA8EADE5EA3}" type="slidenum">
              <a:rPr lang="en-US" smtClean="0"/>
              <a:t>19</a:t>
            </a:fld>
            <a:endParaRPr lang="en-US" dirty="0"/>
          </a:p>
        </p:txBody>
      </p:sp>
      <p:sp>
        <p:nvSpPr>
          <p:cNvPr id="8" name="TextBox 7"/>
          <p:cNvSpPr txBox="1"/>
          <p:nvPr/>
        </p:nvSpPr>
        <p:spPr>
          <a:xfrm>
            <a:off x="152400" y="3771900"/>
            <a:ext cx="9144000" cy="461665"/>
          </a:xfrm>
          <a:prstGeom prst="rect">
            <a:avLst/>
          </a:prstGeom>
          <a:noFill/>
        </p:spPr>
        <p:txBody>
          <a:bodyPr wrap="square" rtlCol="0">
            <a:spAutoFit/>
          </a:bodyPr>
          <a:lstStyle/>
          <a:p>
            <a:r>
              <a:rPr lang="en-US" sz="2400" b="1" dirty="0">
                <a:solidFill>
                  <a:srgbClr val="0000FF"/>
                </a:solidFill>
              </a:rPr>
              <a:t>https://</a:t>
            </a:r>
            <a:r>
              <a:rPr lang="en-US" sz="2400" b="1" dirty="0" err="1">
                <a:solidFill>
                  <a:srgbClr val="0000FF"/>
                </a:solidFill>
              </a:rPr>
              <a:t>www.cs.auckland.ac.nz</a:t>
            </a:r>
            <a:r>
              <a:rPr lang="en-US" sz="2400" b="1" dirty="0">
                <a:solidFill>
                  <a:srgbClr val="0000FF"/>
                </a:solidFill>
              </a:rPr>
              <a:t>/courses/compsci101ssc/assignments/</a:t>
            </a:r>
          </a:p>
        </p:txBody>
      </p:sp>
    </p:spTree>
    <p:extLst>
      <p:ext uri="{BB962C8B-B14F-4D97-AF65-F5344CB8AC3E}">
        <p14:creationId xmlns:p14="http://schemas.microsoft.com/office/powerpoint/2010/main" val="184255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NZ" dirty="0"/>
              <a:t>At the end of this lecture, students should be able to:</a:t>
            </a:r>
          </a:p>
          <a:p>
            <a:pPr lvl="1"/>
            <a:r>
              <a:rPr lang="en-NZ" dirty="0">
                <a:latin typeface="Calibri"/>
                <a:cs typeface="Calibri"/>
              </a:rPr>
              <a:t>understand where to obtain information about CompSci 101</a:t>
            </a:r>
          </a:p>
          <a:p>
            <a:pPr lvl="1"/>
            <a:r>
              <a:rPr lang="en-NZ" dirty="0">
                <a:latin typeface="Calibri"/>
                <a:cs typeface="Calibri"/>
              </a:rPr>
              <a:t>understand which parts of the CompSci 101 assessment contribute to the invigilated practical mark</a:t>
            </a:r>
          </a:p>
          <a:p>
            <a:pPr lvl="1"/>
            <a:r>
              <a:rPr lang="en-NZ" dirty="0">
                <a:latin typeface="Calibri"/>
                <a:cs typeface="Calibri"/>
              </a:rPr>
              <a:t>understand which parts of the CompSci 101 assessment contribute to the theory mark</a:t>
            </a:r>
          </a:p>
          <a:p>
            <a:pPr lvl="1"/>
            <a:r>
              <a:rPr lang="en-NZ" dirty="0">
                <a:latin typeface="Calibri"/>
                <a:cs typeface="Calibri"/>
              </a:rPr>
              <a:t>understand that to pass CompSci 101, both the invigilated practical part of the course and the theory part of the course need to be passed</a:t>
            </a:r>
          </a:p>
          <a:p>
            <a:pPr lvl="1"/>
            <a:endParaRPr lang="en-NZ" dirty="0">
              <a:latin typeface="Calibri"/>
              <a:cs typeface="Calibri"/>
            </a:endParaRPr>
          </a:p>
          <a:p>
            <a:pPr lvl="1"/>
            <a:r>
              <a:rPr lang="en-NZ" dirty="0">
                <a:latin typeface="Calibri"/>
                <a:cs typeface="Calibri"/>
              </a:rPr>
              <a:t>understand an algorithm</a:t>
            </a:r>
          </a:p>
          <a:p>
            <a:pPr marL="0" indent="0">
              <a:buNone/>
            </a:pPr>
            <a:endParaRPr lang="en-NZ" dirty="0"/>
          </a:p>
        </p:txBody>
      </p:sp>
      <p:sp>
        <p:nvSpPr>
          <p:cNvPr id="3" name="Title 2"/>
          <p:cNvSpPr>
            <a:spLocks noGrp="1"/>
          </p:cNvSpPr>
          <p:nvPr>
            <p:ph type="title"/>
          </p:nvPr>
        </p:nvSpPr>
        <p:spPr/>
        <p:txBody>
          <a:bodyPr>
            <a:normAutofit fontScale="90000"/>
          </a:bodyPr>
          <a:lstStyle/>
          <a:p>
            <a:r>
              <a:rPr lang="en-NZ" dirty="0"/>
              <a:t>Learning outcomes</a:t>
            </a:r>
          </a:p>
        </p:txBody>
      </p:sp>
      <p:sp>
        <p:nvSpPr>
          <p:cNvPr id="6" name="Footer Placeholder 5"/>
          <p:cNvSpPr>
            <a:spLocks noGrp="1"/>
          </p:cNvSpPr>
          <p:nvPr>
            <p:ph type="ftr" sz="quarter" idx="3"/>
          </p:nvPr>
        </p:nvSpPr>
        <p:spPr/>
        <p:txBody>
          <a:bodyPr/>
          <a:lstStyle/>
          <a:p>
            <a:r>
              <a:rPr lang="en-US"/>
              <a:t>CompSci 101 - Principles of Programming</a:t>
            </a:r>
            <a:endParaRPr lang="en-US" dirty="0"/>
          </a:p>
        </p:txBody>
      </p:sp>
      <p:sp>
        <p:nvSpPr>
          <p:cNvPr id="7" name="Slide Number Placeholder 6"/>
          <p:cNvSpPr>
            <a:spLocks noGrp="1"/>
          </p:cNvSpPr>
          <p:nvPr>
            <p:ph type="sldNum" sz="quarter" idx="4"/>
          </p:nvPr>
        </p:nvSpPr>
        <p:spPr/>
        <p:txBody>
          <a:bodyPr/>
          <a:lstStyle/>
          <a:p>
            <a:fld id="{960975F2-62ED-B740-81EF-2CA8EADE5EA3}" type="slidenum">
              <a:rPr lang="en-US" smtClean="0"/>
              <a:t>2</a:t>
            </a:fld>
            <a:endParaRPr lang="en-US" dirty="0"/>
          </a:p>
        </p:txBody>
      </p:sp>
    </p:spTree>
    <p:custDataLst>
      <p:tags r:id="rId1"/>
    </p:custDataLst>
    <p:extLst>
      <p:ext uri="{BB962C8B-B14F-4D97-AF65-F5344CB8AC3E}">
        <p14:creationId xmlns:p14="http://schemas.microsoft.com/office/powerpoint/2010/main" val="2003207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91600" cy="1143000"/>
          </a:xfrm>
        </p:spPr>
        <p:txBody>
          <a:bodyPr>
            <a:normAutofit fontScale="90000"/>
          </a:bodyPr>
          <a:lstStyle/>
          <a:p>
            <a:pPr algn="ctr"/>
            <a:r>
              <a:rPr lang="en-NZ" b="1" dirty="0"/>
              <a:t>Timed </a:t>
            </a:r>
            <a:r>
              <a:rPr lang="en-NZ" b="1" dirty="0" err="1"/>
              <a:t>CodeRunner</a:t>
            </a:r>
            <a:r>
              <a:rPr lang="en-NZ" b="1" dirty="0"/>
              <a:t> Questions </a:t>
            </a:r>
            <a:br>
              <a:rPr lang="en-NZ" b="1" dirty="0"/>
            </a:br>
            <a:endParaRPr lang="en-NZ" b="1" dirty="0"/>
          </a:p>
        </p:txBody>
      </p:sp>
      <p:sp>
        <p:nvSpPr>
          <p:cNvPr id="3" name="Content Placeholder 2"/>
          <p:cNvSpPr>
            <a:spLocks noGrp="1"/>
          </p:cNvSpPr>
          <p:nvPr>
            <p:ph sz="quarter" idx="1"/>
          </p:nvPr>
        </p:nvSpPr>
        <p:spPr>
          <a:xfrm>
            <a:off x="152400" y="990600"/>
            <a:ext cx="8915400" cy="5867400"/>
          </a:xfrm>
        </p:spPr>
        <p:txBody>
          <a:bodyPr/>
          <a:lstStyle/>
          <a:p>
            <a:r>
              <a:rPr lang="en-US" dirty="0"/>
              <a:t>There are 9 timed Coderunner3 exercises. </a:t>
            </a:r>
            <a:r>
              <a:rPr lang="en-NZ" dirty="0"/>
              <a:t>Each question (or set of questions) is worth 1% but only your best 6 marks will be counted towards your final grade.</a:t>
            </a:r>
          </a:p>
          <a:p>
            <a:endParaRPr lang="en-NZ" dirty="0"/>
          </a:p>
          <a:p>
            <a:r>
              <a:rPr lang="en-US" dirty="0"/>
              <a:t>These exercises are timed which means that you will have to develop and implement your solution within a certain amount of time (usually 15 minutes).  Each of these exercises will be closely aligned to each lab.  </a:t>
            </a:r>
          </a:p>
          <a:p>
            <a:endParaRPr lang="en-US" dirty="0"/>
          </a:p>
          <a:p>
            <a:r>
              <a:rPr lang="en-NZ" dirty="0"/>
              <a:t>The timed </a:t>
            </a:r>
            <a:r>
              <a:rPr lang="en-NZ" dirty="0" err="1"/>
              <a:t>CodeRunner</a:t>
            </a:r>
            <a:r>
              <a:rPr lang="en-NZ" dirty="0"/>
              <a:t> questions (or set of questions) will become available after the end of the sessions for each lab (i.e., after 5pm on Tuesdays and after 5pm on Fridays) and each timed question will be available for twenty four hours only.</a:t>
            </a:r>
            <a:endParaRPr lang="en-US" dirty="0"/>
          </a:p>
          <a:p>
            <a:pPr marL="0" indent="0">
              <a:buNone/>
            </a:pPr>
            <a:endParaRPr lang="en-NZ" dirty="0"/>
          </a:p>
          <a:p>
            <a:pPr marL="228600" lvl="1" indent="0">
              <a:buNone/>
            </a:pPr>
            <a:endParaRPr lang="en-NZ" dirty="0"/>
          </a:p>
        </p:txBody>
      </p:sp>
      <p:sp>
        <p:nvSpPr>
          <p:cNvPr id="5" name="Footer Placeholder 4"/>
          <p:cNvSpPr>
            <a:spLocks noGrp="1"/>
          </p:cNvSpPr>
          <p:nvPr>
            <p:ph type="ftr" sz="quarter" idx="3"/>
          </p:nvPr>
        </p:nvSpPr>
        <p:spPr/>
        <p:txBody>
          <a:bodyPr/>
          <a:lstStyle/>
          <a:p>
            <a:r>
              <a:rPr lang="en-US"/>
              <a:t>CompSci 101 - Principles of Programming</a:t>
            </a:r>
            <a:endParaRPr lang="en-US" dirty="0"/>
          </a:p>
        </p:txBody>
      </p:sp>
      <p:sp>
        <p:nvSpPr>
          <p:cNvPr id="6" name="Slide Number Placeholder 5"/>
          <p:cNvSpPr>
            <a:spLocks noGrp="1"/>
          </p:cNvSpPr>
          <p:nvPr>
            <p:ph type="sldNum" sz="quarter" idx="4"/>
          </p:nvPr>
        </p:nvSpPr>
        <p:spPr/>
        <p:txBody>
          <a:bodyPr/>
          <a:lstStyle/>
          <a:p>
            <a:fld id="{960975F2-62ED-B740-81EF-2CA8EADE5EA3}" type="slidenum">
              <a:rPr lang="en-US" smtClean="0"/>
              <a:t>20</a:t>
            </a:fld>
            <a:endParaRPr lang="en-US" dirty="0"/>
          </a:p>
        </p:txBody>
      </p:sp>
    </p:spTree>
    <p:extLst>
      <p:ext uri="{BB962C8B-B14F-4D97-AF65-F5344CB8AC3E}">
        <p14:creationId xmlns:p14="http://schemas.microsoft.com/office/powerpoint/2010/main" val="2679157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Plagiarism</a:t>
            </a:r>
          </a:p>
        </p:txBody>
      </p:sp>
      <p:sp>
        <p:nvSpPr>
          <p:cNvPr id="3" name="Content Placeholder 2"/>
          <p:cNvSpPr>
            <a:spLocks noGrp="1"/>
          </p:cNvSpPr>
          <p:nvPr>
            <p:ph sz="quarter" idx="1"/>
          </p:nvPr>
        </p:nvSpPr>
        <p:spPr/>
        <p:txBody>
          <a:bodyPr/>
          <a:lstStyle/>
          <a:p>
            <a:endParaRPr lang="en-US" dirty="0"/>
          </a:p>
          <a:p>
            <a:pPr marL="0" indent="0">
              <a:buNone/>
            </a:pPr>
            <a:endParaRPr lang="en-NZ" dirty="0"/>
          </a:p>
          <a:p>
            <a:pPr marL="228600" lvl="1" indent="0">
              <a:buNone/>
            </a:pPr>
            <a:endParaRPr lang="en-NZ" dirty="0"/>
          </a:p>
        </p:txBody>
      </p:sp>
      <p:pic>
        <p:nvPicPr>
          <p:cNvPr id="10" name="Picture 9"/>
          <p:cNvPicPr>
            <a:picLocks noChangeAspect="1"/>
          </p:cNvPicPr>
          <p:nvPr/>
        </p:nvPicPr>
        <p:blipFill>
          <a:blip r:embed="rId3"/>
          <a:stretch>
            <a:fillRect/>
          </a:stretch>
        </p:blipFill>
        <p:spPr>
          <a:xfrm>
            <a:off x="889000" y="762000"/>
            <a:ext cx="6502400" cy="5143500"/>
          </a:xfrm>
          <a:prstGeom prst="rect">
            <a:avLst/>
          </a:prstGeom>
        </p:spPr>
      </p:pic>
      <p:cxnSp>
        <p:nvCxnSpPr>
          <p:cNvPr id="12" name="Straight Connector 11"/>
          <p:cNvCxnSpPr/>
          <p:nvPr/>
        </p:nvCxnSpPr>
        <p:spPr bwMode="auto">
          <a:xfrm>
            <a:off x="949046" y="5889298"/>
            <a:ext cx="636485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3" name="Text Box 8"/>
          <p:cNvSpPr txBox="1">
            <a:spLocks noChangeArrowheads="1"/>
          </p:cNvSpPr>
          <p:nvPr/>
        </p:nvSpPr>
        <p:spPr bwMode="auto">
          <a:xfrm>
            <a:off x="838200" y="6324600"/>
            <a:ext cx="6400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spcBef>
                <a:spcPct val="50000"/>
              </a:spcBef>
            </a:pPr>
            <a:r>
              <a:rPr lang="en-NZ" b="1" dirty="0">
                <a:solidFill>
                  <a:srgbClr val="0000FF"/>
                </a:solidFill>
                <a:latin typeface="Calibri"/>
                <a:cs typeface="Calibri"/>
              </a:rPr>
              <a:t>https://www.academicintegrity.auckland.ac.nz</a:t>
            </a:r>
          </a:p>
        </p:txBody>
      </p:sp>
      <p:sp>
        <p:nvSpPr>
          <p:cNvPr id="4" name="TextBox 3"/>
          <p:cNvSpPr txBox="1"/>
          <p:nvPr/>
        </p:nvSpPr>
        <p:spPr>
          <a:xfrm>
            <a:off x="1219200" y="1676400"/>
            <a:ext cx="5334000" cy="923330"/>
          </a:xfrm>
          <a:prstGeom prst="rect">
            <a:avLst/>
          </a:prstGeom>
          <a:solidFill>
            <a:schemeClr val="bg1"/>
          </a:solidFill>
        </p:spPr>
        <p:txBody>
          <a:bodyPr wrap="square" rtlCol="0">
            <a:spAutoFit/>
          </a:bodyPr>
          <a:lstStyle/>
          <a:p>
            <a:r>
              <a:rPr lang="en-US" b="1" dirty="0">
                <a:solidFill>
                  <a:srgbClr val="000090"/>
                </a:solidFill>
              </a:rPr>
              <a:t>Plagiarism</a:t>
            </a:r>
            <a:r>
              <a:rPr lang="en-US" dirty="0">
                <a:solidFill>
                  <a:srgbClr val="000090"/>
                </a:solidFill>
              </a:rPr>
              <a:t>:  Any work that you take credit for, but which is done by someone else.  This is treated very seriously in an academic environment.</a:t>
            </a:r>
          </a:p>
        </p:txBody>
      </p:sp>
      <p:grpSp>
        <p:nvGrpSpPr>
          <p:cNvPr id="6" name="Group 5"/>
          <p:cNvGrpSpPr/>
          <p:nvPr/>
        </p:nvGrpSpPr>
        <p:grpSpPr>
          <a:xfrm>
            <a:off x="1219200" y="762000"/>
            <a:ext cx="5486400" cy="762000"/>
            <a:chOff x="1295400" y="989855"/>
            <a:chExt cx="5410200" cy="769441"/>
          </a:xfrm>
        </p:grpSpPr>
        <p:sp>
          <p:nvSpPr>
            <p:cNvPr id="15" name="TextBox 14"/>
            <p:cNvSpPr txBox="1"/>
            <p:nvPr/>
          </p:nvSpPr>
          <p:spPr>
            <a:xfrm>
              <a:off x="1295400" y="1219200"/>
              <a:ext cx="5410200" cy="523220"/>
            </a:xfrm>
            <a:prstGeom prst="rect">
              <a:avLst/>
            </a:prstGeom>
            <a:solidFill>
              <a:schemeClr val="bg1"/>
            </a:solidFill>
          </p:spPr>
          <p:txBody>
            <a:bodyPr wrap="square" rtlCol="0">
              <a:spAutoFit/>
            </a:bodyPr>
            <a:lstStyle/>
            <a:p>
              <a:endParaRPr lang="en-US" sz="2800" b="1" dirty="0">
                <a:solidFill>
                  <a:srgbClr val="000090"/>
                </a:solidFill>
              </a:endParaRPr>
            </a:p>
          </p:txBody>
        </p:sp>
        <p:sp>
          <p:nvSpPr>
            <p:cNvPr id="14" name="TextBox 13"/>
            <p:cNvSpPr txBox="1"/>
            <p:nvPr/>
          </p:nvSpPr>
          <p:spPr>
            <a:xfrm>
              <a:off x="2590800" y="989855"/>
              <a:ext cx="2743200" cy="769441"/>
            </a:xfrm>
            <a:prstGeom prst="rect">
              <a:avLst/>
            </a:prstGeom>
            <a:noFill/>
          </p:spPr>
          <p:txBody>
            <a:bodyPr wrap="square" rtlCol="0">
              <a:spAutoFit/>
            </a:bodyPr>
            <a:lstStyle/>
            <a:p>
              <a:r>
                <a:rPr lang="en-US" sz="4000" b="1" dirty="0">
                  <a:solidFill>
                    <a:srgbClr val="000090"/>
                  </a:solidFill>
                </a:rPr>
                <a:t>Plagiarism</a:t>
              </a:r>
            </a:p>
            <a:p>
              <a:endParaRPr lang="en-US" sz="400" dirty="0">
                <a:solidFill>
                  <a:srgbClr val="000090"/>
                </a:solidFill>
              </a:endParaRPr>
            </a:p>
          </p:txBody>
        </p:sp>
      </p:grpSp>
      <p:sp>
        <p:nvSpPr>
          <p:cNvPr id="5" name="Footer Placeholder 4"/>
          <p:cNvSpPr>
            <a:spLocks noGrp="1"/>
          </p:cNvSpPr>
          <p:nvPr>
            <p:ph type="ftr" sz="quarter" idx="3"/>
          </p:nvPr>
        </p:nvSpPr>
        <p:spPr/>
        <p:txBody>
          <a:bodyPr/>
          <a:lstStyle/>
          <a:p>
            <a:r>
              <a:rPr lang="en-US"/>
              <a:t>CompSci 101 - Principles of Programming</a:t>
            </a:r>
            <a:endParaRPr lang="en-US" dirty="0"/>
          </a:p>
        </p:txBody>
      </p:sp>
      <p:sp>
        <p:nvSpPr>
          <p:cNvPr id="7" name="Slide Number Placeholder 6"/>
          <p:cNvSpPr>
            <a:spLocks noGrp="1"/>
          </p:cNvSpPr>
          <p:nvPr>
            <p:ph type="sldNum" sz="quarter" idx="4"/>
          </p:nvPr>
        </p:nvSpPr>
        <p:spPr/>
        <p:txBody>
          <a:bodyPr/>
          <a:lstStyle/>
          <a:p>
            <a:fld id="{960975F2-62ED-B740-81EF-2CA8EADE5EA3}" type="slidenum">
              <a:rPr lang="en-US" smtClean="0"/>
              <a:t>21</a:t>
            </a:fld>
            <a:endParaRPr lang="en-US" dirty="0"/>
          </a:p>
        </p:txBody>
      </p:sp>
      <p:cxnSp>
        <p:nvCxnSpPr>
          <p:cNvPr id="16" name="Straight Connector 15"/>
          <p:cNvCxnSpPr/>
          <p:nvPr/>
        </p:nvCxnSpPr>
        <p:spPr bwMode="auto">
          <a:xfrm>
            <a:off x="914400" y="1491153"/>
            <a:ext cx="636485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80911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Academic Integrity</a:t>
            </a:r>
          </a:p>
        </p:txBody>
      </p:sp>
      <p:sp>
        <p:nvSpPr>
          <p:cNvPr id="3" name="Content Placeholder 2"/>
          <p:cNvSpPr>
            <a:spLocks noGrp="1"/>
          </p:cNvSpPr>
          <p:nvPr>
            <p:ph sz="quarter" idx="1"/>
          </p:nvPr>
        </p:nvSpPr>
        <p:spPr/>
        <p:txBody>
          <a:bodyPr/>
          <a:lstStyle/>
          <a:p>
            <a:endParaRPr lang="en-US" dirty="0"/>
          </a:p>
          <a:p>
            <a:pPr marL="0" indent="0">
              <a:buNone/>
            </a:pPr>
            <a:endParaRPr lang="en-NZ" dirty="0"/>
          </a:p>
          <a:p>
            <a:pPr marL="228600" lvl="1" indent="0">
              <a:buNone/>
            </a:pPr>
            <a:endParaRPr lang="en-NZ" dirty="0"/>
          </a:p>
        </p:txBody>
      </p:sp>
      <p:sp>
        <p:nvSpPr>
          <p:cNvPr id="4" name="Footer Placeholder 3"/>
          <p:cNvSpPr>
            <a:spLocks noGrp="1"/>
          </p:cNvSpPr>
          <p:nvPr>
            <p:ph type="ftr" sz="quarter" idx="3"/>
          </p:nvPr>
        </p:nvSpPr>
        <p:spPr/>
        <p:txBody>
          <a:bodyPr/>
          <a:lstStyle/>
          <a:p>
            <a:r>
              <a:rPr lang="en-US"/>
              <a:t>CompSci 101 - Principles of Programming</a:t>
            </a:r>
            <a:endParaRPr lang="en-US" dirty="0"/>
          </a:p>
        </p:txBody>
      </p:sp>
      <p:sp>
        <p:nvSpPr>
          <p:cNvPr id="5" name="Slide Number Placeholder 4"/>
          <p:cNvSpPr>
            <a:spLocks noGrp="1"/>
          </p:cNvSpPr>
          <p:nvPr>
            <p:ph type="sldNum" sz="quarter" idx="4"/>
          </p:nvPr>
        </p:nvSpPr>
        <p:spPr/>
        <p:txBody>
          <a:bodyPr/>
          <a:lstStyle/>
          <a:p>
            <a:fld id="{960975F2-62ED-B740-81EF-2CA8EADE5EA3}" type="slidenum">
              <a:rPr lang="en-US" smtClean="0"/>
              <a:t>22</a:t>
            </a:fld>
            <a:endParaRPr lang="en-US" dirty="0"/>
          </a:p>
        </p:txBody>
      </p:sp>
      <p:sp>
        <p:nvSpPr>
          <p:cNvPr id="8" name="Text Box 8"/>
          <p:cNvSpPr txBox="1">
            <a:spLocks noChangeArrowheads="1"/>
          </p:cNvSpPr>
          <p:nvPr/>
        </p:nvSpPr>
        <p:spPr bwMode="auto">
          <a:xfrm>
            <a:off x="762000" y="6324600"/>
            <a:ext cx="6400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spcBef>
                <a:spcPct val="50000"/>
              </a:spcBef>
            </a:pPr>
            <a:r>
              <a:rPr lang="en-NZ" b="1" dirty="0">
                <a:solidFill>
                  <a:srgbClr val="0000FF"/>
                </a:solidFill>
                <a:latin typeface="Calibri"/>
                <a:cs typeface="Calibri"/>
              </a:rPr>
              <a:t>https://www.academicintegrity.auckland.ac.nz</a:t>
            </a:r>
          </a:p>
        </p:txBody>
      </p:sp>
      <p:pic>
        <p:nvPicPr>
          <p:cNvPr id="6" name="Picture 5"/>
          <p:cNvPicPr>
            <a:picLocks noChangeAspect="1"/>
          </p:cNvPicPr>
          <p:nvPr/>
        </p:nvPicPr>
        <p:blipFill>
          <a:blip r:embed="rId3"/>
          <a:stretch>
            <a:fillRect/>
          </a:stretch>
        </p:blipFill>
        <p:spPr>
          <a:xfrm>
            <a:off x="2057400" y="914400"/>
            <a:ext cx="5072225" cy="5029200"/>
          </a:xfrm>
          <a:prstGeom prst="rect">
            <a:avLst/>
          </a:prstGeom>
          <a:ln>
            <a:solidFill>
              <a:srgbClr val="000090"/>
            </a:solidFill>
          </a:ln>
        </p:spPr>
      </p:pic>
    </p:spTree>
    <p:extLst>
      <p:ext uri="{BB962C8B-B14F-4D97-AF65-F5344CB8AC3E}">
        <p14:creationId xmlns:p14="http://schemas.microsoft.com/office/powerpoint/2010/main" val="4183512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b="1" dirty="0"/>
              <a:t>Two Invigilated Online Tests</a:t>
            </a:r>
            <a:endParaRPr lang="en-NZ" dirty="0"/>
          </a:p>
        </p:txBody>
      </p:sp>
      <p:sp>
        <p:nvSpPr>
          <p:cNvPr id="3" name="Content Placeholder 2"/>
          <p:cNvSpPr>
            <a:spLocks noGrp="1"/>
          </p:cNvSpPr>
          <p:nvPr>
            <p:ph sz="quarter" idx="1"/>
          </p:nvPr>
        </p:nvSpPr>
        <p:spPr/>
        <p:txBody>
          <a:bodyPr/>
          <a:lstStyle/>
          <a:p>
            <a:r>
              <a:rPr lang="en-US" dirty="0"/>
              <a:t>There are two practical invigilated tests.  The tests are answered and validated on </a:t>
            </a:r>
            <a:r>
              <a:rPr lang="en-US" dirty="0" err="1"/>
              <a:t>CodeRunner</a:t>
            </a:r>
            <a:r>
              <a:rPr lang="en-US" dirty="0"/>
              <a:t>.</a:t>
            </a:r>
          </a:p>
          <a:p>
            <a:endParaRPr lang="en-US" sz="800" dirty="0"/>
          </a:p>
          <a:p>
            <a:r>
              <a:rPr lang="en-US" dirty="0"/>
              <a:t>Test 1: </a:t>
            </a:r>
            <a:r>
              <a:rPr lang="en-NZ" dirty="0"/>
              <a:t>6pm on Wednesday, 22nd January  - 20% of your final mark</a:t>
            </a:r>
            <a:endParaRPr lang="en-US" dirty="0"/>
          </a:p>
          <a:p>
            <a:r>
              <a:rPr lang="en-US" dirty="0"/>
              <a:t>Test 2: </a:t>
            </a:r>
            <a:r>
              <a:rPr lang="en-NZ" dirty="0"/>
              <a:t>6pm on Friday, 7th February - 25% of your final mark</a:t>
            </a:r>
          </a:p>
          <a:p>
            <a:pPr marL="0" indent="0">
              <a:buNone/>
            </a:pPr>
            <a:endParaRPr lang="en-NZ" dirty="0"/>
          </a:p>
          <a:p>
            <a:r>
              <a:rPr lang="en-US" dirty="0"/>
              <a:t>The tests are 90 minutes.  </a:t>
            </a:r>
          </a:p>
          <a:p>
            <a:r>
              <a:rPr lang="en-US" dirty="0"/>
              <a:t>You should arrive 15 minutes </a:t>
            </a:r>
          </a:p>
          <a:p>
            <a:r>
              <a:rPr lang="en-US" dirty="0"/>
              <a:t>before the test start time.</a:t>
            </a:r>
          </a:p>
          <a:p>
            <a:endParaRPr lang="en-US" dirty="0"/>
          </a:p>
          <a:p>
            <a:r>
              <a:rPr lang="en-US" dirty="0"/>
              <a:t>There is more information about </a:t>
            </a:r>
          </a:p>
          <a:p>
            <a:r>
              <a:rPr lang="en-US" dirty="0"/>
              <a:t>the invigilated tests on the </a:t>
            </a:r>
          </a:p>
          <a:p>
            <a:r>
              <a:rPr lang="en-US" dirty="0"/>
              <a:t>"Tests and Exams" web page:</a:t>
            </a:r>
          </a:p>
          <a:p>
            <a:pPr marL="0" indent="0">
              <a:buNone/>
            </a:pPr>
            <a:endParaRPr lang="en-NZ" dirty="0"/>
          </a:p>
          <a:p>
            <a:pPr marL="228600" lvl="1" indent="0">
              <a:buNone/>
            </a:pPr>
            <a:endParaRPr lang="en-NZ" dirty="0"/>
          </a:p>
        </p:txBody>
      </p:sp>
      <p:sp>
        <p:nvSpPr>
          <p:cNvPr id="4" name="Footer Placeholder 3"/>
          <p:cNvSpPr>
            <a:spLocks noGrp="1"/>
          </p:cNvSpPr>
          <p:nvPr>
            <p:ph type="ftr" sz="quarter" idx="3"/>
          </p:nvPr>
        </p:nvSpPr>
        <p:spPr/>
        <p:txBody>
          <a:bodyPr/>
          <a:lstStyle/>
          <a:p>
            <a:r>
              <a:rPr lang="en-US"/>
              <a:t>CompSci 101 - Principles of Programming</a:t>
            </a:r>
            <a:endParaRPr lang="en-US" dirty="0"/>
          </a:p>
        </p:txBody>
      </p:sp>
      <p:sp>
        <p:nvSpPr>
          <p:cNvPr id="5" name="Slide Number Placeholder 4"/>
          <p:cNvSpPr>
            <a:spLocks noGrp="1"/>
          </p:cNvSpPr>
          <p:nvPr>
            <p:ph type="sldNum" sz="quarter" idx="4"/>
          </p:nvPr>
        </p:nvSpPr>
        <p:spPr/>
        <p:txBody>
          <a:bodyPr/>
          <a:lstStyle/>
          <a:p>
            <a:fld id="{960975F2-62ED-B740-81EF-2CA8EADE5EA3}" type="slidenum">
              <a:rPr lang="en-US" smtClean="0"/>
              <a:t>23</a:t>
            </a:fld>
            <a:endParaRPr lang="en-US" dirty="0"/>
          </a:p>
        </p:txBody>
      </p:sp>
      <p:sp>
        <p:nvSpPr>
          <p:cNvPr id="7" name="TextBox 6">
            <a:extLst>
              <a:ext uri="{FF2B5EF4-FFF2-40B4-BE49-F238E27FC236}">
                <a16:creationId xmlns:a16="http://schemas.microsoft.com/office/drawing/2014/main" id="{FCEDAAD9-89F2-624D-B926-1B23A1AF8EBA}"/>
              </a:ext>
            </a:extLst>
          </p:cNvPr>
          <p:cNvSpPr txBox="1"/>
          <p:nvPr/>
        </p:nvSpPr>
        <p:spPr>
          <a:xfrm>
            <a:off x="110359" y="6243935"/>
            <a:ext cx="9144000" cy="461665"/>
          </a:xfrm>
          <a:prstGeom prst="rect">
            <a:avLst/>
          </a:prstGeom>
          <a:noFill/>
        </p:spPr>
        <p:txBody>
          <a:bodyPr wrap="square" rtlCol="0">
            <a:spAutoFit/>
          </a:bodyPr>
          <a:lstStyle/>
          <a:p>
            <a:r>
              <a:rPr lang="en-US" sz="2400" b="1" dirty="0">
                <a:solidFill>
                  <a:srgbClr val="0000FF"/>
                </a:solidFill>
              </a:rPr>
              <a:t>https://</a:t>
            </a:r>
            <a:r>
              <a:rPr lang="en-US" sz="2400" b="1" dirty="0" err="1">
                <a:solidFill>
                  <a:srgbClr val="0000FF"/>
                </a:solidFill>
              </a:rPr>
              <a:t>www.cs.auckland.ac.nz</a:t>
            </a:r>
            <a:r>
              <a:rPr lang="en-US" sz="2400" b="1" dirty="0">
                <a:solidFill>
                  <a:srgbClr val="0000FF"/>
                </a:solidFill>
              </a:rPr>
              <a:t>/courses/compsci101ssc/exams/</a:t>
            </a:r>
          </a:p>
        </p:txBody>
      </p:sp>
      <p:pic>
        <p:nvPicPr>
          <p:cNvPr id="6" name="Picture 5">
            <a:extLst>
              <a:ext uri="{FF2B5EF4-FFF2-40B4-BE49-F238E27FC236}">
                <a16:creationId xmlns:a16="http://schemas.microsoft.com/office/drawing/2014/main" id="{B5100E65-D3D9-9241-8305-486233EE926B}"/>
              </a:ext>
            </a:extLst>
          </p:cNvPr>
          <p:cNvPicPr>
            <a:picLocks noChangeAspect="1"/>
          </p:cNvPicPr>
          <p:nvPr/>
        </p:nvPicPr>
        <p:blipFill>
          <a:blip r:embed="rId3"/>
          <a:stretch>
            <a:fillRect/>
          </a:stretch>
        </p:blipFill>
        <p:spPr>
          <a:xfrm>
            <a:off x="4783403" y="2714301"/>
            <a:ext cx="4163528" cy="3749956"/>
          </a:xfrm>
          <a:prstGeom prst="rect">
            <a:avLst/>
          </a:prstGeom>
        </p:spPr>
      </p:pic>
    </p:spTree>
    <p:extLst>
      <p:ext uri="{BB962C8B-B14F-4D97-AF65-F5344CB8AC3E}">
        <p14:creationId xmlns:p14="http://schemas.microsoft.com/office/powerpoint/2010/main" val="289911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Written Exam</a:t>
            </a:r>
          </a:p>
        </p:txBody>
      </p:sp>
      <p:sp>
        <p:nvSpPr>
          <p:cNvPr id="3" name="Content Placeholder 2"/>
          <p:cNvSpPr>
            <a:spLocks noGrp="1"/>
          </p:cNvSpPr>
          <p:nvPr>
            <p:ph sz="quarter" idx="1"/>
          </p:nvPr>
        </p:nvSpPr>
        <p:spPr>
          <a:xfrm>
            <a:off x="152400" y="533400"/>
            <a:ext cx="8915400" cy="5867400"/>
          </a:xfrm>
        </p:spPr>
        <p:txBody>
          <a:bodyPr/>
          <a:lstStyle/>
          <a:p>
            <a:r>
              <a:rPr lang="en-US" dirty="0"/>
              <a:t>The exam is worth 25% of your final mark.</a:t>
            </a:r>
          </a:p>
          <a:p>
            <a:endParaRPr lang="en-US" dirty="0"/>
          </a:p>
          <a:p>
            <a:pPr marL="0" indent="0">
              <a:buNone/>
            </a:pPr>
            <a:endParaRPr lang="en-NZ" dirty="0"/>
          </a:p>
          <a:p>
            <a:pPr marL="228600" lvl="1" indent="0">
              <a:buNone/>
            </a:pPr>
            <a:endParaRPr lang="en-NZ" dirty="0"/>
          </a:p>
        </p:txBody>
      </p:sp>
      <p:sp>
        <p:nvSpPr>
          <p:cNvPr id="5" name="Footer Placeholder 4"/>
          <p:cNvSpPr>
            <a:spLocks noGrp="1"/>
          </p:cNvSpPr>
          <p:nvPr>
            <p:ph type="ftr" sz="quarter" idx="3"/>
          </p:nvPr>
        </p:nvSpPr>
        <p:spPr/>
        <p:txBody>
          <a:bodyPr/>
          <a:lstStyle/>
          <a:p>
            <a:r>
              <a:rPr lang="en-US"/>
              <a:t>CompSci 101 - Principles of Programming</a:t>
            </a:r>
            <a:endParaRPr lang="en-US" dirty="0"/>
          </a:p>
        </p:txBody>
      </p:sp>
      <p:sp>
        <p:nvSpPr>
          <p:cNvPr id="6" name="Slide Number Placeholder 5"/>
          <p:cNvSpPr>
            <a:spLocks noGrp="1"/>
          </p:cNvSpPr>
          <p:nvPr>
            <p:ph type="sldNum" sz="quarter" idx="4"/>
          </p:nvPr>
        </p:nvSpPr>
        <p:spPr/>
        <p:txBody>
          <a:bodyPr/>
          <a:lstStyle/>
          <a:p>
            <a:fld id="{960975F2-62ED-B740-81EF-2CA8EADE5EA3}" type="slidenum">
              <a:rPr lang="en-US" smtClean="0"/>
              <a:t>24</a:t>
            </a:fld>
            <a:endParaRPr lang="en-US" dirty="0"/>
          </a:p>
        </p:txBody>
      </p:sp>
      <p:grpSp>
        <p:nvGrpSpPr>
          <p:cNvPr id="8" name="Group 7"/>
          <p:cNvGrpSpPr/>
          <p:nvPr/>
        </p:nvGrpSpPr>
        <p:grpSpPr>
          <a:xfrm>
            <a:off x="990600" y="1905000"/>
            <a:ext cx="7455416" cy="3048000"/>
            <a:chOff x="1371600" y="2057400"/>
            <a:chExt cx="7455416" cy="3048000"/>
          </a:xfrm>
        </p:grpSpPr>
        <p:grpSp>
          <p:nvGrpSpPr>
            <p:cNvPr id="11" name="Group 10"/>
            <p:cNvGrpSpPr/>
            <p:nvPr/>
          </p:nvGrpSpPr>
          <p:grpSpPr>
            <a:xfrm>
              <a:off x="1371600" y="3962400"/>
              <a:ext cx="5638800" cy="646331"/>
              <a:chOff x="1371600" y="3962400"/>
              <a:chExt cx="5638800" cy="646331"/>
            </a:xfrm>
          </p:grpSpPr>
          <p:grpSp>
            <p:nvGrpSpPr>
              <p:cNvPr id="13" name="Group 12"/>
              <p:cNvGrpSpPr/>
              <p:nvPr/>
            </p:nvGrpSpPr>
            <p:grpSpPr>
              <a:xfrm>
                <a:off x="1371600" y="3962400"/>
                <a:ext cx="3657600" cy="646331"/>
                <a:chOff x="1371600" y="3962400"/>
                <a:chExt cx="3657600" cy="646331"/>
              </a:xfrm>
            </p:grpSpPr>
            <p:sp>
              <p:nvSpPr>
                <p:cNvPr id="17" name="Text Box 15"/>
                <p:cNvSpPr txBox="1">
                  <a:spLocks noChangeArrowheads="1"/>
                </p:cNvSpPr>
                <p:nvPr/>
              </p:nvSpPr>
              <p:spPr bwMode="auto">
                <a:xfrm>
                  <a:off x="1371600" y="3962400"/>
                  <a:ext cx="3352800" cy="646331"/>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ctr" eaLnBrk="1" hangingPunct="1"/>
                  <a:r>
                    <a:rPr lang="en-US" sz="1800" i="1" dirty="0">
                      <a:ln>
                        <a:solidFill>
                          <a:srgbClr val="FF00FF"/>
                        </a:solidFill>
                      </a:ln>
                      <a:solidFill>
                        <a:srgbClr val="FF0000"/>
                      </a:solidFill>
                      <a:latin typeface="Calibri"/>
                    </a:rPr>
                    <a:t>Links to information about missed exams, </a:t>
                  </a:r>
                  <a:r>
                    <a:rPr lang="en-US" sz="1800" i="1" dirty="0" err="1">
                      <a:ln>
                        <a:solidFill>
                          <a:srgbClr val="FF00FF"/>
                        </a:solidFill>
                      </a:ln>
                      <a:solidFill>
                        <a:srgbClr val="FF0000"/>
                      </a:solidFill>
                      <a:latin typeface="Calibri"/>
                    </a:rPr>
                    <a:t>aegrotats</a:t>
                  </a:r>
                  <a:r>
                    <a:rPr lang="en-US" sz="1800" i="1" dirty="0">
                      <a:ln>
                        <a:solidFill>
                          <a:srgbClr val="FF00FF"/>
                        </a:solidFill>
                      </a:ln>
                      <a:solidFill>
                        <a:srgbClr val="FF0000"/>
                      </a:solidFill>
                      <a:latin typeface="Calibri"/>
                    </a:rPr>
                    <a:t>, etc.</a:t>
                  </a:r>
                </a:p>
              </p:txBody>
            </p:sp>
            <p:cxnSp>
              <p:nvCxnSpPr>
                <p:cNvPr id="18" name="Straight Arrow Connector 17"/>
                <p:cNvCxnSpPr/>
                <p:nvPr/>
              </p:nvCxnSpPr>
              <p:spPr bwMode="auto">
                <a:xfrm>
                  <a:off x="4191000" y="4419600"/>
                  <a:ext cx="838200" cy="0"/>
                </a:xfrm>
                <a:prstGeom prst="straightConnector1">
                  <a:avLst/>
                </a:prstGeom>
                <a:solidFill>
                  <a:schemeClr val="accent1"/>
                </a:solidFill>
                <a:ln w="31750" cap="flat" cmpd="sng" algn="ctr">
                  <a:solidFill>
                    <a:srgbClr val="FF00FF"/>
                  </a:solidFill>
                  <a:prstDash val="solid"/>
                  <a:round/>
                  <a:headEnd type="none" w="med" len="med"/>
                  <a:tailEnd type="arrow"/>
                </a:ln>
                <a:effectLst/>
              </p:spPr>
            </p:cxnSp>
          </p:grpSp>
          <p:sp>
            <p:nvSpPr>
              <p:cNvPr id="14" name="TextBox 13"/>
              <p:cNvSpPr txBox="1"/>
              <p:nvPr/>
            </p:nvSpPr>
            <p:spPr>
              <a:xfrm>
                <a:off x="5334000" y="3962400"/>
                <a:ext cx="1676400" cy="369332"/>
              </a:xfrm>
              <a:prstGeom prst="rect">
                <a:avLst/>
              </a:prstGeom>
              <a:noFill/>
            </p:spPr>
            <p:txBody>
              <a:bodyPr wrap="square" rtlCol="0">
                <a:spAutoFit/>
              </a:bodyPr>
              <a:lstStyle/>
              <a:p>
                <a:r>
                  <a:rPr lang="en-US" dirty="0"/>
                  <a:t>…</a:t>
                </a:r>
              </a:p>
            </p:txBody>
          </p:sp>
        </p:grpSp>
        <p:pic>
          <p:nvPicPr>
            <p:cNvPr id="4" name="Picture 3"/>
            <p:cNvPicPr>
              <a:picLocks noChangeAspect="1"/>
            </p:cNvPicPr>
            <p:nvPr/>
          </p:nvPicPr>
          <p:blipFill>
            <a:blip r:embed="rId3"/>
            <a:stretch>
              <a:fillRect/>
            </a:stretch>
          </p:blipFill>
          <p:spPr>
            <a:xfrm>
              <a:off x="5029200" y="2057400"/>
              <a:ext cx="3797816" cy="3048000"/>
            </a:xfrm>
            <a:prstGeom prst="rect">
              <a:avLst/>
            </a:prstGeom>
            <a:ln>
              <a:solidFill>
                <a:srgbClr val="000090"/>
              </a:solidFill>
            </a:ln>
          </p:spPr>
        </p:pic>
      </p:grpSp>
      <p:sp>
        <p:nvSpPr>
          <p:cNvPr id="15" name="Text Box 8"/>
          <p:cNvSpPr txBox="1">
            <a:spLocks noChangeArrowheads="1"/>
          </p:cNvSpPr>
          <p:nvPr/>
        </p:nvSpPr>
        <p:spPr bwMode="auto">
          <a:xfrm>
            <a:off x="495300" y="5715000"/>
            <a:ext cx="86106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a:r>
              <a:rPr lang="en-NZ" b="1" dirty="0">
                <a:solidFill>
                  <a:srgbClr val="0000FF"/>
                </a:solidFill>
                <a:latin typeface="Calibri"/>
                <a:cs typeface="Calibri"/>
              </a:rPr>
              <a:t>https://www.auckland.ac.nz/en/students/academic-information/exams-and-final-results/during-exams.html</a:t>
            </a:r>
          </a:p>
        </p:txBody>
      </p:sp>
    </p:spTree>
    <p:extLst>
      <p:ext uri="{BB962C8B-B14F-4D97-AF65-F5344CB8AC3E}">
        <p14:creationId xmlns:p14="http://schemas.microsoft.com/office/powerpoint/2010/main" val="2409900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Passing CompSci 101</a:t>
            </a:r>
          </a:p>
        </p:txBody>
      </p:sp>
      <p:sp>
        <p:nvSpPr>
          <p:cNvPr id="3" name="Content Placeholder 2"/>
          <p:cNvSpPr>
            <a:spLocks noGrp="1"/>
          </p:cNvSpPr>
          <p:nvPr>
            <p:ph sz="quarter" idx="1"/>
          </p:nvPr>
        </p:nvSpPr>
        <p:spPr/>
        <p:txBody>
          <a:bodyPr/>
          <a:lstStyle/>
          <a:p>
            <a:pPr marL="0" indent="0">
              <a:buNone/>
            </a:pPr>
            <a:endParaRPr lang="en-US" dirty="0"/>
          </a:p>
          <a:p>
            <a:pPr marL="0" indent="0">
              <a:buNone/>
            </a:pPr>
            <a:endParaRPr lang="en-NZ" dirty="0"/>
          </a:p>
          <a:p>
            <a:pPr marL="228600" lvl="1" indent="0">
              <a:buNone/>
            </a:pPr>
            <a:endParaRPr lang="en-NZ" dirty="0"/>
          </a:p>
        </p:txBody>
      </p:sp>
      <p:sp>
        <p:nvSpPr>
          <p:cNvPr id="15" name="Text Box 8"/>
          <p:cNvSpPr txBox="1">
            <a:spLocks noChangeArrowheads="1"/>
          </p:cNvSpPr>
          <p:nvPr/>
        </p:nvSpPr>
        <p:spPr bwMode="auto">
          <a:xfrm>
            <a:off x="7117399" y="2077117"/>
            <a:ext cx="1888331" cy="4965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eaLnBrk="1" hangingPunct="1">
              <a:lnSpc>
                <a:spcPct val="90000"/>
              </a:lnSpc>
              <a:spcBef>
                <a:spcPct val="20000"/>
              </a:spcBef>
              <a:buClr>
                <a:schemeClr val="folHlink"/>
              </a:buClr>
              <a:buSzPct val="70000"/>
              <a:buFont typeface="Wingdings" charset="0"/>
              <a:buNone/>
            </a:pPr>
            <a:r>
              <a:rPr lang="en-US" sz="2800" dirty="0">
                <a:solidFill>
                  <a:srgbClr val="000090"/>
                </a:solidFill>
                <a:latin typeface="Calibri"/>
                <a:cs typeface="Calibri"/>
              </a:rPr>
              <a:t>Exam  25%</a:t>
            </a:r>
          </a:p>
        </p:txBody>
      </p:sp>
      <p:sp>
        <p:nvSpPr>
          <p:cNvPr id="16" name="Text Box 9"/>
          <p:cNvSpPr txBox="1">
            <a:spLocks noChangeArrowheads="1"/>
          </p:cNvSpPr>
          <p:nvPr/>
        </p:nvSpPr>
        <p:spPr bwMode="auto">
          <a:xfrm>
            <a:off x="97084" y="2077117"/>
            <a:ext cx="3240088" cy="1428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tabLst>
                <a:tab pos="2147888" algn="l"/>
              </a:tabLst>
              <a:defRPr sz="2400">
                <a:solidFill>
                  <a:schemeClr val="tx1"/>
                </a:solidFill>
                <a:latin typeface="Arial" charset="0"/>
                <a:ea typeface="MS Pゴシック" charset="0"/>
                <a:cs typeface="MS Pゴシック" charset="0"/>
              </a:defRPr>
            </a:lvl1pPr>
            <a:lvl2pPr marL="742950" indent="-285750">
              <a:tabLst>
                <a:tab pos="2147888" algn="l"/>
              </a:tabLst>
              <a:defRPr sz="2400">
                <a:solidFill>
                  <a:schemeClr val="tx1"/>
                </a:solidFill>
                <a:latin typeface="Arial" charset="0"/>
                <a:ea typeface="MS Pゴシック" charset="0"/>
                <a:cs typeface="MS Pゴシック" charset="0"/>
              </a:defRPr>
            </a:lvl2pPr>
            <a:lvl3pPr marL="1143000" indent="-228600">
              <a:tabLst>
                <a:tab pos="2147888" algn="l"/>
              </a:tabLst>
              <a:defRPr sz="2400">
                <a:solidFill>
                  <a:schemeClr val="tx1"/>
                </a:solidFill>
                <a:latin typeface="Arial" charset="0"/>
                <a:ea typeface="MS Pゴシック" charset="0"/>
                <a:cs typeface="MS Pゴシック" charset="0"/>
              </a:defRPr>
            </a:lvl3pPr>
            <a:lvl4pPr marL="1600200" indent="-228600">
              <a:tabLst>
                <a:tab pos="2147888" algn="l"/>
              </a:tabLst>
              <a:defRPr sz="2400">
                <a:solidFill>
                  <a:schemeClr val="tx1"/>
                </a:solidFill>
                <a:latin typeface="Arial" charset="0"/>
                <a:ea typeface="MS Pゴシック" charset="0"/>
                <a:cs typeface="MS Pゴシック" charset="0"/>
              </a:defRPr>
            </a:lvl4pPr>
            <a:lvl5pPr marL="2057400" indent="-228600">
              <a:tabLst>
                <a:tab pos="2147888" algn="l"/>
              </a:tabLst>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tabLst>
                <a:tab pos="2147888" algn="l"/>
              </a:tabLs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tabLst>
                <a:tab pos="2147888" algn="l"/>
              </a:tabLs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tabLst>
                <a:tab pos="2147888" algn="l"/>
              </a:tabLs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tabLst>
                <a:tab pos="2147888" algn="l"/>
              </a:tabLst>
              <a:defRPr sz="2400">
                <a:solidFill>
                  <a:schemeClr val="tx1"/>
                </a:solidFill>
                <a:latin typeface="Arial" charset="0"/>
                <a:ea typeface="MS Pゴシック" charset="0"/>
                <a:cs typeface="MS Pゴシック" charset="0"/>
              </a:defRPr>
            </a:lvl9pPr>
          </a:lstStyle>
          <a:p>
            <a:pPr eaLnBrk="1" hangingPunct="1">
              <a:lnSpc>
                <a:spcPct val="90000"/>
              </a:lnSpc>
              <a:spcBef>
                <a:spcPct val="20000"/>
              </a:spcBef>
              <a:buClr>
                <a:schemeClr val="folHlink"/>
              </a:buClr>
              <a:buSzPct val="70000"/>
              <a:buFont typeface="Wingdings" charset="0"/>
              <a:buNone/>
            </a:pPr>
            <a:r>
              <a:rPr lang="en-US" sz="2800" dirty="0">
                <a:solidFill>
                  <a:srgbClr val="000090"/>
                </a:solidFill>
                <a:latin typeface="Calibri"/>
                <a:cs typeface="Calibri"/>
              </a:rPr>
              <a:t>Labs	9%</a:t>
            </a:r>
          </a:p>
          <a:p>
            <a:pPr eaLnBrk="1" hangingPunct="1">
              <a:lnSpc>
                <a:spcPct val="90000"/>
              </a:lnSpc>
              <a:spcBef>
                <a:spcPct val="20000"/>
              </a:spcBef>
              <a:buClr>
                <a:schemeClr val="folHlink"/>
              </a:buClr>
              <a:buSzPct val="70000"/>
              <a:buFont typeface="Wingdings" charset="0"/>
              <a:buNone/>
            </a:pPr>
            <a:r>
              <a:rPr lang="en-US" sz="2800" dirty="0">
                <a:solidFill>
                  <a:srgbClr val="000090"/>
                </a:solidFill>
                <a:latin typeface="Calibri"/>
                <a:cs typeface="Calibri"/>
              </a:rPr>
              <a:t>Assignments 	15%</a:t>
            </a:r>
          </a:p>
          <a:p>
            <a:pPr>
              <a:lnSpc>
                <a:spcPct val="90000"/>
              </a:lnSpc>
              <a:spcBef>
                <a:spcPct val="20000"/>
              </a:spcBef>
              <a:buClr>
                <a:schemeClr val="folHlink"/>
              </a:buClr>
              <a:buSzPct val="70000"/>
            </a:pPr>
            <a:r>
              <a:rPr lang="en-US" sz="2800" dirty="0" err="1">
                <a:solidFill>
                  <a:srgbClr val="000090"/>
                </a:solidFill>
                <a:latin typeface="Calibri"/>
                <a:cs typeface="Calibri"/>
              </a:rPr>
              <a:t>Coderunner</a:t>
            </a:r>
            <a:r>
              <a:rPr lang="en-US" sz="2800" dirty="0">
                <a:solidFill>
                  <a:srgbClr val="000090"/>
                </a:solidFill>
                <a:latin typeface="Calibri"/>
                <a:cs typeface="Calibri"/>
              </a:rPr>
              <a:t> 	6%</a:t>
            </a:r>
          </a:p>
        </p:txBody>
      </p:sp>
      <p:sp>
        <p:nvSpPr>
          <p:cNvPr id="17" name="Text Box 10"/>
          <p:cNvSpPr txBox="1">
            <a:spLocks noChangeArrowheads="1"/>
          </p:cNvSpPr>
          <p:nvPr/>
        </p:nvSpPr>
        <p:spPr bwMode="auto">
          <a:xfrm>
            <a:off x="1518047" y="3634826"/>
            <a:ext cx="6184106" cy="5909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eaLnBrk="1" hangingPunct="1">
              <a:lnSpc>
                <a:spcPct val="90000"/>
              </a:lnSpc>
              <a:spcBef>
                <a:spcPct val="20000"/>
              </a:spcBef>
              <a:buClr>
                <a:schemeClr val="folHlink"/>
              </a:buClr>
              <a:buSzPct val="75000"/>
              <a:buFont typeface="Wingdings" charset="0"/>
              <a:buNone/>
            </a:pPr>
            <a:r>
              <a:rPr lang="en-US" sz="3600" b="1" dirty="0">
                <a:solidFill>
                  <a:srgbClr val="000090"/>
                </a:solidFill>
                <a:latin typeface="Calibri"/>
                <a:cs typeface="Calibri"/>
              </a:rPr>
              <a:t>To pass the course, you need</a:t>
            </a:r>
          </a:p>
        </p:txBody>
      </p:sp>
      <p:sp>
        <p:nvSpPr>
          <p:cNvPr id="19" name="Text Box 12"/>
          <p:cNvSpPr txBox="1">
            <a:spLocks noChangeArrowheads="1"/>
          </p:cNvSpPr>
          <p:nvPr/>
        </p:nvSpPr>
        <p:spPr bwMode="auto">
          <a:xfrm>
            <a:off x="97084" y="4116747"/>
            <a:ext cx="8970716" cy="27812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marL="230188" indent="-220663"/>
            <a:r>
              <a:rPr lang="en-NZ" dirty="0">
                <a:solidFill>
                  <a:srgbClr val="000090"/>
                </a:solidFill>
              </a:rPr>
              <a:t>• to </a:t>
            </a:r>
            <a:r>
              <a:rPr lang="en-NZ" dirty="0">
                <a:solidFill>
                  <a:srgbClr val="FF00FF"/>
                </a:solidFill>
              </a:rPr>
              <a:t>pass the invigilated online tests component</a:t>
            </a:r>
            <a:r>
              <a:rPr lang="en-NZ" dirty="0">
                <a:solidFill>
                  <a:srgbClr val="000090"/>
                </a:solidFill>
              </a:rPr>
              <a:t>, you need to achieve a pass (i.e., at least 22.5 marks out of 45) in the combined total of both tests.</a:t>
            </a:r>
          </a:p>
          <a:p>
            <a:pPr marL="230188" indent="-220663"/>
            <a:r>
              <a:rPr lang="en-NZ" dirty="0">
                <a:solidFill>
                  <a:srgbClr val="000090"/>
                </a:solidFill>
              </a:rPr>
              <a:t>• to </a:t>
            </a:r>
            <a:r>
              <a:rPr lang="en-NZ" dirty="0">
                <a:solidFill>
                  <a:srgbClr val="FF00FF"/>
                </a:solidFill>
              </a:rPr>
              <a:t>pass the invigilated final written exam</a:t>
            </a:r>
            <a:r>
              <a:rPr lang="en-NZ" dirty="0">
                <a:solidFill>
                  <a:srgbClr val="000090"/>
                </a:solidFill>
              </a:rPr>
              <a:t>, you need to achieve a pass (i.e., at least 12.5 marks out of 25).</a:t>
            </a:r>
          </a:p>
          <a:p>
            <a:pPr marL="230188" indent="-220663"/>
            <a:r>
              <a:rPr lang="en-NZ" dirty="0">
                <a:solidFill>
                  <a:srgbClr val="000090"/>
                </a:solidFill>
              </a:rPr>
              <a:t>• </a:t>
            </a:r>
            <a:r>
              <a:rPr lang="en-NZ" dirty="0">
                <a:solidFill>
                  <a:srgbClr val="FF00FF"/>
                </a:solidFill>
              </a:rPr>
              <a:t>an overall mark of at least 50%</a:t>
            </a:r>
            <a:r>
              <a:rPr lang="en-NZ" dirty="0">
                <a:solidFill>
                  <a:srgbClr val="000090"/>
                </a:solidFill>
              </a:rPr>
              <a:t> out of the full course total of 100%</a:t>
            </a:r>
          </a:p>
        </p:txBody>
      </p:sp>
      <p:sp>
        <p:nvSpPr>
          <p:cNvPr id="20" name="Text Box 13"/>
          <p:cNvSpPr txBox="1">
            <a:spLocks noChangeArrowheads="1"/>
          </p:cNvSpPr>
          <p:nvPr/>
        </p:nvSpPr>
        <p:spPr bwMode="auto">
          <a:xfrm>
            <a:off x="2897981" y="589008"/>
            <a:ext cx="3200400" cy="5909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eaLnBrk="1" hangingPunct="1">
              <a:lnSpc>
                <a:spcPct val="90000"/>
              </a:lnSpc>
              <a:spcBef>
                <a:spcPct val="20000"/>
              </a:spcBef>
              <a:buClr>
                <a:schemeClr val="folHlink"/>
              </a:buClr>
              <a:buSzPct val="75000"/>
              <a:buFont typeface="Wingdings" charset="0"/>
              <a:buNone/>
            </a:pPr>
            <a:r>
              <a:rPr lang="en-US" sz="3600" b="1" dirty="0">
                <a:solidFill>
                  <a:srgbClr val="000090"/>
                </a:solidFill>
                <a:latin typeface="Calibri"/>
                <a:cs typeface="Calibri"/>
              </a:rPr>
              <a:t>Assessment</a:t>
            </a:r>
          </a:p>
        </p:txBody>
      </p:sp>
      <p:sp>
        <p:nvSpPr>
          <p:cNvPr id="21" name="Content Placeholder 14"/>
          <p:cNvSpPr txBox="1">
            <a:spLocks/>
          </p:cNvSpPr>
          <p:nvPr/>
        </p:nvSpPr>
        <p:spPr>
          <a:xfrm>
            <a:off x="457200" y="914400"/>
            <a:ext cx="8489950" cy="523875"/>
          </a:xfrm>
          <a:prstGeom prst="rect">
            <a:avLst/>
          </a:prstGeom>
        </p:spPr>
        <p:txBody>
          <a:bodyPr vert="horz" lIns="91440" tIns="45720" rIns="91440" bIns="45720" rtlCol="0" anchor="t">
            <a:normAutofit/>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2400" kern="1200">
                <a:solidFill>
                  <a:srgbClr val="000090"/>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rgbClr val="000090"/>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rgbClr val="000090"/>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rgbClr val="000090"/>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rgbClr val="000090"/>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indent="0">
              <a:buNone/>
            </a:pPr>
            <a:r>
              <a:rPr lang="en-US" dirty="0">
                <a:latin typeface="Calibri"/>
                <a:ea typeface="ＭＳ Ｐゴシック" charset="0"/>
                <a:cs typeface="Calibri"/>
              </a:rPr>
              <a:t>    </a:t>
            </a:r>
          </a:p>
        </p:txBody>
      </p:sp>
      <p:sp>
        <p:nvSpPr>
          <p:cNvPr id="4" name="Footer Placeholder 3"/>
          <p:cNvSpPr>
            <a:spLocks noGrp="1"/>
          </p:cNvSpPr>
          <p:nvPr>
            <p:ph type="ftr" sz="quarter" idx="3"/>
          </p:nvPr>
        </p:nvSpPr>
        <p:spPr/>
        <p:txBody>
          <a:bodyPr/>
          <a:lstStyle/>
          <a:p>
            <a:r>
              <a:rPr lang="en-US"/>
              <a:t>CompSci 101 - Principles of Programming</a:t>
            </a:r>
            <a:endParaRPr lang="en-US" dirty="0"/>
          </a:p>
        </p:txBody>
      </p:sp>
      <p:sp>
        <p:nvSpPr>
          <p:cNvPr id="5" name="Slide Number Placeholder 4"/>
          <p:cNvSpPr>
            <a:spLocks noGrp="1"/>
          </p:cNvSpPr>
          <p:nvPr>
            <p:ph type="sldNum" sz="quarter" idx="4"/>
          </p:nvPr>
        </p:nvSpPr>
        <p:spPr/>
        <p:txBody>
          <a:bodyPr/>
          <a:lstStyle/>
          <a:p>
            <a:fld id="{960975F2-62ED-B740-81EF-2CA8EADE5EA3}" type="slidenum">
              <a:rPr lang="en-US" smtClean="0"/>
              <a:t>25</a:t>
            </a:fld>
            <a:endParaRPr lang="en-US" dirty="0"/>
          </a:p>
        </p:txBody>
      </p:sp>
      <p:sp>
        <p:nvSpPr>
          <p:cNvPr id="22" name="Text Box 6"/>
          <p:cNvSpPr txBox="1">
            <a:spLocks noChangeArrowheads="1"/>
          </p:cNvSpPr>
          <p:nvPr/>
        </p:nvSpPr>
        <p:spPr bwMode="auto">
          <a:xfrm>
            <a:off x="0" y="1103293"/>
            <a:ext cx="4026833"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r>
              <a:rPr lang="en-US" sz="2800" b="1" dirty="0">
                <a:solidFill>
                  <a:srgbClr val="FF00FF"/>
                </a:solidFill>
                <a:latin typeface="Calibri"/>
                <a:cs typeface="Calibri"/>
              </a:rPr>
              <a:t>Assignments, timed questions, labs – 30%</a:t>
            </a:r>
          </a:p>
        </p:txBody>
      </p:sp>
      <p:sp>
        <p:nvSpPr>
          <p:cNvPr id="23" name="Text Box 7"/>
          <p:cNvSpPr txBox="1">
            <a:spLocks noChangeArrowheads="1"/>
          </p:cNvSpPr>
          <p:nvPr/>
        </p:nvSpPr>
        <p:spPr bwMode="auto">
          <a:xfrm>
            <a:off x="6660001" y="1534180"/>
            <a:ext cx="234246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ctr">
              <a:spcBef>
                <a:spcPct val="50000"/>
              </a:spcBef>
            </a:pPr>
            <a:r>
              <a:rPr lang="en-US" sz="2800" b="1" dirty="0">
                <a:solidFill>
                  <a:srgbClr val="FF00FF"/>
                </a:solidFill>
                <a:latin typeface="Calibri"/>
                <a:cs typeface="Calibri"/>
              </a:rPr>
              <a:t>Exam - 25%</a:t>
            </a:r>
          </a:p>
        </p:txBody>
      </p:sp>
      <p:sp>
        <p:nvSpPr>
          <p:cNvPr id="24" name="Text Box 8">
            <a:extLst>
              <a:ext uri="{FF2B5EF4-FFF2-40B4-BE49-F238E27FC236}">
                <a16:creationId xmlns:a16="http://schemas.microsoft.com/office/drawing/2014/main" id="{A88F4DCF-62DF-9941-BCAA-5C117A19C4C4}"/>
              </a:ext>
            </a:extLst>
          </p:cNvPr>
          <p:cNvSpPr txBox="1">
            <a:spLocks noChangeArrowheads="1"/>
          </p:cNvSpPr>
          <p:nvPr/>
        </p:nvSpPr>
        <p:spPr bwMode="auto">
          <a:xfrm>
            <a:off x="3735868" y="2077117"/>
            <a:ext cx="3319462" cy="961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eaLnBrk="1" hangingPunct="1">
              <a:lnSpc>
                <a:spcPct val="90000"/>
              </a:lnSpc>
              <a:spcBef>
                <a:spcPct val="20000"/>
              </a:spcBef>
              <a:buClr>
                <a:schemeClr val="folHlink"/>
              </a:buClr>
              <a:buSzPct val="70000"/>
              <a:buFont typeface="Wingdings" charset="0"/>
              <a:buNone/>
            </a:pPr>
            <a:r>
              <a:rPr lang="en-US" sz="2800" dirty="0">
                <a:solidFill>
                  <a:srgbClr val="000090"/>
                </a:solidFill>
                <a:latin typeface="Calibri"/>
                <a:cs typeface="Calibri"/>
              </a:rPr>
              <a:t>Test 1		20%</a:t>
            </a:r>
          </a:p>
          <a:p>
            <a:pPr eaLnBrk="1" hangingPunct="1">
              <a:lnSpc>
                <a:spcPct val="90000"/>
              </a:lnSpc>
              <a:spcBef>
                <a:spcPct val="20000"/>
              </a:spcBef>
              <a:buClr>
                <a:schemeClr val="folHlink"/>
              </a:buClr>
              <a:buSzPct val="70000"/>
              <a:buFont typeface="Wingdings" charset="0"/>
              <a:buNone/>
            </a:pPr>
            <a:r>
              <a:rPr lang="en-US" sz="2800" dirty="0">
                <a:solidFill>
                  <a:srgbClr val="000090"/>
                </a:solidFill>
                <a:latin typeface="Calibri"/>
                <a:cs typeface="Calibri"/>
              </a:rPr>
              <a:t>Test 2		25%</a:t>
            </a:r>
          </a:p>
        </p:txBody>
      </p:sp>
      <p:sp>
        <p:nvSpPr>
          <p:cNvPr id="25" name="Text Box 7">
            <a:extLst>
              <a:ext uri="{FF2B5EF4-FFF2-40B4-BE49-F238E27FC236}">
                <a16:creationId xmlns:a16="http://schemas.microsoft.com/office/drawing/2014/main" id="{97C246DD-FC10-F548-A940-840EBEACA3FA}"/>
              </a:ext>
            </a:extLst>
          </p:cNvPr>
          <p:cNvSpPr txBox="1">
            <a:spLocks noChangeArrowheads="1"/>
          </p:cNvSpPr>
          <p:nvPr/>
        </p:nvSpPr>
        <p:spPr bwMode="auto">
          <a:xfrm>
            <a:off x="3401449" y="1534180"/>
            <a:ext cx="338035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ctr">
              <a:spcBef>
                <a:spcPct val="50000"/>
              </a:spcBef>
            </a:pPr>
            <a:r>
              <a:rPr lang="en-US" sz="2800" b="1" dirty="0">
                <a:solidFill>
                  <a:srgbClr val="FF00FF"/>
                </a:solidFill>
                <a:latin typeface="Calibri"/>
                <a:cs typeface="Calibri"/>
              </a:rPr>
              <a:t>Two online test - 45% </a:t>
            </a:r>
          </a:p>
        </p:txBody>
      </p:sp>
      <p:sp>
        <p:nvSpPr>
          <p:cNvPr id="6" name="TextBox 5">
            <a:extLst>
              <a:ext uri="{FF2B5EF4-FFF2-40B4-BE49-F238E27FC236}">
                <a16:creationId xmlns:a16="http://schemas.microsoft.com/office/drawing/2014/main" id="{957941E3-E4FA-7348-AFD4-E8E8AA4F0588}"/>
              </a:ext>
            </a:extLst>
          </p:cNvPr>
          <p:cNvSpPr txBox="1"/>
          <p:nvPr/>
        </p:nvSpPr>
        <p:spPr>
          <a:xfrm>
            <a:off x="0" y="1103293"/>
            <a:ext cx="3337172" cy="2401907"/>
          </a:xfrm>
          <a:prstGeom prst="rect">
            <a:avLst/>
          </a:prstGeom>
          <a:noFill/>
          <a:ln>
            <a:solidFill>
              <a:srgbClr val="0000CB"/>
            </a:solidFill>
          </a:ln>
        </p:spPr>
        <p:txBody>
          <a:bodyPr wrap="square" rtlCol="0">
            <a:spAutoFit/>
          </a:bodyPr>
          <a:lstStyle/>
          <a:p>
            <a:endParaRPr lang="en-US" dirty="0"/>
          </a:p>
        </p:txBody>
      </p:sp>
      <p:sp>
        <p:nvSpPr>
          <p:cNvPr id="26" name="TextBox 25">
            <a:extLst>
              <a:ext uri="{FF2B5EF4-FFF2-40B4-BE49-F238E27FC236}">
                <a16:creationId xmlns:a16="http://schemas.microsoft.com/office/drawing/2014/main" id="{8188074D-6A87-8E47-B888-134C37CED2F8}"/>
              </a:ext>
            </a:extLst>
          </p:cNvPr>
          <p:cNvSpPr txBox="1"/>
          <p:nvPr/>
        </p:nvSpPr>
        <p:spPr>
          <a:xfrm>
            <a:off x="3468580" y="1434126"/>
            <a:ext cx="3313220" cy="1701615"/>
          </a:xfrm>
          <a:prstGeom prst="rect">
            <a:avLst/>
          </a:prstGeom>
          <a:noFill/>
          <a:ln>
            <a:solidFill>
              <a:srgbClr val="0000CB"/>
            </a:solidFill>
          </a:ln>
        </p:spPr>
        <p:txBody>
          <a:bodyPr wrap="square" rtlCol="0">
            <a:spAutoFit/>
          </a:bodyPr>
          <a:lstStyle/>
          <a:p>
            <a:endParaRPr lang="en-US" dirty="0"/>
          </a:p>
        </p:txBody>
      </p:sp>
      <p:sp>
        <p:nvSpPr>
          <p:cNvPr id="27" name="TextBox 26">
            <a:extLst>
              <a:ext uri="{FF2B5EF4-FFF2-40B4-BE49-F238E27FC236}">
                <a16:creationId xmlns:a16="http://schemas.microsoft.com/office/drawing/2014/main" id="{189D8D7B-01DB-BC48-A48E-FD12A7FB61C2}"/>
              </a:ext>
            </a:extLst>
          </p:cNvPr>
          <p:cNvSpPr txBox="1"/>
          <p:nvPr/>
        </p:nvSpPr>
        <p:spPr>
          <a:xfrm>
            <a:off x="6913208" y="1514475"/>
            <a:ext cx="2033942" cy="1621266"/>
          </a:xfrm>
          <a:prstGeom prst="rect">
            <a:avLst/>
          </a:prstGeom>
          <a:noFill/>
          <a:ln>
            <a:solidFill>
              <a:srgbClr val="0000CB"/>
            </a:solidFill>
          </a:ln>
        </p:spPr>
        <p:txBody>
          <a:bodyPr wrap="square" rtlCol="0">
            <a:spAutoFit/>
          </a:bodyPr>
          <a:lstStyle/>
          <a:p>
            <a:endParaRPr lang="en-US" dirty="0"/>
          </a:p>
        </p:txBody>
      </p:sp>
    </p:spTree>
    <p:extLst>
      <p:ext uri="{BB962C8B-B14F-4D97-AF65-F5344CB8AC3E}">
        <p14:creationId xmlns:p14="http://schemas.microsoft.com/office/powerpoint/2010/main" val="79083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9" grpId="0"/>
      <p:bldP spid="22" grpId="0"/>
      <p:bldP spid="23" grpId="0"/>
      <p:bldP spid="24" grpId="0"/>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The CompSci 101 website</a:t>
            </a:r>
          </a:p>
        </p:txBody>
      </p:sp>
      <p:sp>
        <p:nvSpPr>
          <p:cNvPr id="3" name="Content Placeholder 2"/>
          <p:cNvSpPr>
            <a:spLocks noGrp="1"/>
          </p:cNvSpPr>
          <p:nvPr>
            <p:ph sz="quarter" idx="1"/>
          </p:nvPr>
        </p:nvSpPr>
        <p:spPr>
          <a:xfrm>
            <a:off x="152400" y="838200"/>
            <a:ext cx="8763000" cy="4691211"/>
          </a:xfrm>
        </p:spPr>
        <p:txBody>
          <a:bodyPr>
            <a:normAutofit/>
          </a:bodyPr>
          <a:lstStyle/>
          <a:p>
            <a:r>
              <a:rPr lang="en-NZ" dirty="0">
                <a:latin typeface="Calibri"/>
                <a:ea typeface="ＭＳ Ｐゴシック" charset="0"/>
                <a:cs typeface="Calibri"/>
              </a:rPr>
              <a:t>Most of the resources you will need (e.g., lecture slides, lab material, assignments, course information) can be found on the CompSci 101 website:</a:t>
            </a:r>
          </a:p>
          <a:p>
            <a:endParaRPr lang="en-NZ" dirty="0">
              <a:latin typeface="Calibri"/>
              <a:ea typeface="ＭＳ Ｐゴシック" charset="0"/>
              <a:cs typeface="Calibri"/>
            </a:endParaRPr>
          </a:p>
          <a:p>
            <a:endParaRPr lang="en-NZ" dirty="0">
              <a:latin typeface="Calibri"/>
              <a:ea typeface="ＭＳ Ｐゴシック" charset="0"/>
              <a:cs typeface="Calibri"/>
            </a:endParaRPr>
          </a:p>
          <a:p>
            <a:r>
              <a:rPr lang="en-NZ" dirty="0">
                <a:latin typeface="Calibri"/>
                <a:ea typeface="ＭＳ Ｐゴシック" charset="0"/>
                <a:cs typeface="Calibri"/>
              </a:rPr>
              <a:t>Can be accessed from Canvas: </a:t>
            </a:r>
          </a:p>
          <a:p>
            <a:pPr lvl="1"/>
            <a:endParaRPr lang="en-NZ" sz="2400" dirty="0">
              <a:latin typeface="Calibri"/>
              <a:cs typeface="Calibri"/>
            </a:endParaRPr>
          </a:p>
          <a:p>
            <a:pPr lvl="1"/>
            <a:endParaRPr lang="en-GB" sz="2400" dirty="0">
              <a:latin typeface="Calibri"/>
              <a:cs typeface="Calibri"/>
            </a:endParaRPr>
          </a:p>
        </p:txBody>
      </p:sp>
      <p:sp>
        <p:nvSpPr>
          <p:cNvPr id="4" name="TextBox 3"/>
          <p:cNvSpPr txBox="1"/>
          <p:nvPr/>
        </p:nvSpPr>
        <p:spPr>
          <a:xfrm>
            <a:off x="990600" y="2286001"/>
            <a:ext cx="7543800" cy="457200"/>
          </a:xfrm>
          <a:prstGeom prst="rect">
            <a:avLst/>
          </a:prstGeom>
          <a:noFill/>
        </p:spPr>
        <p:txBody>
          <a:bodyPr wrap="square" rtlCol="0">
            <a:spAutoFit/>
          </a:bodyPr>
          <a:lstStyle/>
          <a:p>
            <a:r>
              <a:rPr lang="en-US" sz="2400" b="1" dirty="0">
                <a:solidFill>
                  <a:srgbClr val="0000FF"/>
                </a:solidFill>
              </a:rPr>
              <a:t>https://</a:t>
            </a:r>
            <a:r>
              <a:rPr lang="en-US" sz="2400" b="1" dirty="0" err="1">
                <a:solidFill>
                  <a:srgbClr val="0000FF"/>
                </a:solidFill>
              </a:rPr>
              <a:t>www.cs.auckland.ac.nz</a:t>
            </a:r>
            <a:r>
              <a:rPr lang="en-US" sz="2400" b="1" dirty="0">
                <a:solidFill>
                  <a:srgbClr val="0000FF"/>
                </a:solidFill>
              </a:rPr>
              <a:t>/courses/compsci101ssc/</a:t>
            </a:r>
          </a:p>
        </p:txBody>
      </p:sp>
      <p:sp>
        <p:nvSpPr>
          <p:cNvPr id="6" name="Footer Placeholder 5"/>
          <p:cNvSpPr>
            <a:spLocks noGrp="1"/>
          </p:cNvSpPr>
          <p:nvPr>
            <p:ph type="ftr" sz="quarter" idx="3"/>
          </p:nvPr>
        </p:nvSpPr>
        <p:spPr/>
        <p:txBody>
          <a:bodyPr/>
          <a:lstStyle/>
          <a:p>
            <a:r>
              <a:rPr lang="en-US"/>
              <a:t>CompSci 101 - Principles of Programming</a:t>
            </a:r>
            <a:endParaRPr lang="en-US" dirty="0"/>
          </a:p>
        </p:txBody>
      </p:sp>
      <p:sp>
        <p:nvSpPr>
          <p:cNvPr id="7" name="Slide Number Placeholder 6"/>
          <p:cNvSpPr>
            <a:spLocks noGrp="1"/>
          </p:cNvSpPr>
          <p:nvPr>
            <p:ph type="sldNum" sz="quarter" idx="4"/>
          </p:nvPr>
        </p:nvSpPr>
        <p:spPr/>
        <p:txBody>
          <a:bodyPr/>
          <a:lstStyle/>
          <a:p>
            <a:fld id="{960975F2-62ED-B740-81EF-2CA8EADE5EA3}" type="slidenum">
              <a:rPr lang="en-US" smtClean="0"/>
              <a:t>26</a:t>
            </a:fld>
            <a:endParaRPr lang="en-US" dirty="0"/>
          </a:p>
        </p:txBody>
      </p:sp>
      <p:grpSp>
        <p:nvGrpSpPr>
          <p:cNvPr id="20" name="Group 19">
            <a:extLst>
              <a:ext uri="{FF2B5EF4-FFF2-40B4-BE49-F238E27FC236}">
                <a16:creationId xmlns:a16="http://schemas.microsoft.com/office/drawing/2014/main" id="{6C781555-CCC4-4845-A62A-431A12F88020}"/>
              </a:ext>
            </a:extLst>
          </p:cNvPr>
          <p:cNvGrpSpPr/>
          <p:nvPr/>
        </p:nvGrpSpPr>
        <p:grpSpPr>
          <a:xfrm>
            <a:off x="802240" y="3589188"/>
            <a:ext cx="7696200" cy="3388024"/>
            <a:chOff x="762000" y="4167891"/>
            <a:chExt cx="6225577" cy="2420533"/>
          </a:xfrm>
        </p:grpSpPr>
        <p:pic>
          <p:nvPicPr>
            <p:cNvPr id="21" name="Picture 20">
              <a:extLst>
                <a:ext uri="{FF2B5EF4-FFF2-40B4-BE49-F238E27FC236}">
                  <a16:creationId xmlns:a16="http://schemas.microsoft.com/office/drawing/2014/main" id="{4D33AD92-601B-4E40-A1FA-303C9850FC77}"/>
                </a:ext>
              </a:extLst>
            </p:cNvPr>
            <p:cNvPicPr>
              <a:picLocks noChangeAspect="1"/>
            </p:cNvPicPr>
            <p:nvPr/>
          </p:nvPicPr>
          <p:blipFill>
            <a:blip r:embed="rId3"/>
            <a:stretch>
              <a:fillRect/>
            </a:stretch>
          </p:blipFill>
          <p:spPr>
            <a:xfrm>
              <a:off x="4348783" y="4167891"/>
              <a:ext cx="2638794" cy="2214003"/>
            </a:xfrm>
            <a:prstGeom prst="rect">
              <a:avLst/>
            </a:prstGeom>
          </p:spPr>
        </p:pic>
        <p:sp>
          <p:nvSpPr>
            <p:cNvPr id="22" name="Text Box 15">
              <a:extLst>
                <a:ext uri="{FF2B5EF4-FFF2-40B4-BE49-F238E27FC236}">
                  <a16:creationId xmlns:a16="http://schemas.microsoft.com/office/drawing/2014/main" id="{669C7800-9571-B14E-A5AB-25A4BD031977}"/>
                </a:ext>
              </a:extLst>
            </p:cNvPr>
            <p:cNvSpPr txBox="1">
              <a:spLocks noChangeArrowheads="1"/>
            </p:cNvSpPr>
            <p:nvPr/>
          </p:nvSpPr>
          <p:spPr bwMode="auto">
            <a:xfrm>
              <a:off x="762000" y="4495800"/>
              <a:ext cx="2995648" cy="331268"/>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r>
                <a:rPr lang="en-US" sz="1800" i="1" dirty="0">
                  <a:ln>
                    <a:solidFill>
                      <a:srgbClr val="FF00FF"/>
                    </a:solidFill>
                  </a:ln>
                  <a:solidFill>
                    <a:srgbClr val="FF0000"/>
                  </a:solidFill>
                  <a:latin typeface="Calibri"/>
                </a:rPr>
                <a:t>Course Information Document</a:t>
              </a:r>
            </a:p>
          </p:txBody>
        </p:sp>
        <p:sp>
          <p:nvSpPr>
            <p:cNvPr id="23" name="Text Box 13">
              <a:extLst>
                <a:ext uri="{FF2B5EF4-FFF2-40B4-BE49-F238E27FC236}">
                  <a16:creationId xmlns:a16="http://schemas.microsoft.com/office/drawing/2014/main" id="{E6BB9049-527A-3B40-86BC-0B5DDCB735AB}"/>
                </a:ext>
              </a:extLst>
            </p:cNvPr>
            <p:cNvSpPr txBox="1">
              <a:spLocks noChangeArrowheads="1"/>
            </p:cNvSpPr>
            <p:nvPr/>
          </p:nvSpPr>
          <p:spPr bwMode="auto">
            <a:xfrm>
              <a:off x="2527079" y="5373467"/>
              <a:ext cx="1230569" cy="3336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r>
                <a:rPr lang="en-US" sz="1800" i="1" dirty="0">
                  <a:ln>
                    <a:solidFill>
                      <a:srgbClr val="FF00FF"/>
                    </a:solidFill>
                  </a:ln>
                  <a:solidFill>
                    <a:srgbClr val="FF0000"/>
                  </a:solidFill>
                  <a:latin typeface="Calibri"/>
                </a:rPr>
                <a:t>Labs</a:t>
              </a:r>
            </a:p>
          </p:txBody>
        </p:sp>
        <p:sp>
          <p:nvSpPr>
            <p:cNvPr id="26" name="Text Box 15">
              <a:extLst>
                <a:ext uri="{FF2B5EF4-FFF2-40B4-BE49-F238E27FC236}">
                  <a16:creationId xmlns:a16="http://schemas.microsoft.com/office/drawing/2014/main" id="{33E48D65-9C71-6E43-AC66-EA7F8B9791E8}"/>
                </a:ext>
              </a:extLst>
            </p:cNvPr>
            <p:cNvSpPr txBox="1">
              <a:spLocks noChangeArrowheads="1"/>
            </p:cNvSpPr>
            <p:nvPr/>
          </p:nvSpPr>
          <p:spPr bwMode="auto">
            <a:xfrm>
              <a:off x="2397545" y="5698708"/>
              <a:ext cx="1360102" cy="331268"/>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r>
                <a:rPr lang="en-US" sz="1800" i="1" dirty="0">
                  <a:ln>
                    <a:solidFill>
                      <a:srgbClr val="FF00FF"/>
                    </a:solidFill>
                  </a:ln>
                  <a:solidFill>
                    <a:srgbClr val="FF0000"/>
                  </a:solidFill>
                  <a:latin typeface="Calibri"/>
                </a:rPr>
                <a:t>Assignments</a:t>
              </a:r>
            </a:p>
          </p:txBody>
        </p:sp>
        <p:sp>
          <p:nvSpPr>
            <p:cNvPr id="27" name="Text Box 15">
              <a:extLst>
                <a:ext uri="{FF2B5EF4-FFF2-40B4-BE49-F238E27FC236}">
                  <a16:creationId xmlns:a16="http://schemas.microsoft.com/office/drawing/2014/main" id="{092A0E07-ABC8-D340-87D7-520B90A1741C}"/>
                </a:ext>
              </a:extLst>
            </p:cNvPr>
            <p:cNvSpPr txBox="1">
              <a:spLocks noChangeArrowheads="1"/>
            </p:cNvSpPr>
            <p:nvPr/>
          </p:nvSpPr>
          <p:spPr bwMode="auto">
            <a:xfrm>
              <a:off x="3017722" y="6219092"/>
              <a:ext cx="1489636" cy="36933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endParaRPr lang="en-US" sz="1800" i="1" dirty="0">
                <a:ln>
                  <a:solidFill>
                    <a:srgbClr val="FF00FF"/>
                  </a:solidFill>
                </a:ln>
                <a:solidFill>
                  <a:srgbClr val="FF0000"/>
                </a:solidFill>
                <a:latin typeface="Calibri"/>
              </a:endParaRPr>
            </a:p>
          </p:txBody>
        </p:sp>
        <p:sp>
          <p:nvSpPr>
            <p:cNvPr id="28" name="Text Box 15">
              <a:extLst>
                <a:ext uri="{FF2B5EF4-FFF2-40B4-BE49-F238E27FC236}">
                  <a16:creationId xmlns:a16="http://schemas.microsoft.com/office/drawing/2014/main" id="{D19EA788-4500-D640-BEC8-9347897162B5}"/>
                </a:ext>
              </a:extLst>
            </p:cNvPr>
            <p:cNvSpPr txBox="1">
              <a:spLocks noChangeArrowheads="1"/>
            </p:cNvSpPr>
            <p:nvPr/>
          </p:nvSpPr>
          <p:spPr bwMode="auto">
            <a:xfrm>
              <a:off x="2462312" y="5113275"/>
              <a:ext cx="1295335" cy="331268"/>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r>
                <a:rPr lang="en-US" sz="1800" i="1" dirty="0">
                  <a:ln>
                    <a:solidFill>
                      <a:srgbClr val="FF00FF"/>
                    </a:solidFill>
                  </a:ln>
                  <a:solidFill>
                    <a:srgbClr val="FF0000"/>
                  </a:solidFill>
                  <a:latin typeface="Calibri"/>
                </a:rPr>
                <a:t>Lectures</a:t>
              </a:r>
            </a:p>
          </p:txBody>
        </p:sp>
        <p:cxnSp>
          <p:nvCxnSpPr>
            <p:cNvPr id="29" name="Straight Arrow Connector 28">
              <a:extLst>
                <a:ext uri="{FF2B5EF4-FFF2-40B4-BE49-F238E27FC236}">
                  <a16:creationId xmlns:a16="http://schemas.microsoft.com/office/drawing/2014/main" id="{F100FC53-662A-2840-8BA6-66E79D54D168}"/>
                </a:ext>
              </a:extLst>
            </p:cNvPr>
            <p:cNvCxnSpPr>
              <a:cxnSpLocks/>
            </p:cNvCxnSpPr>
            <p:nvPr/>
          </p:nvCxnSpPr>
          <p:spPr bwMode="auto">
            <a:xfrm flipV="1">
              <a:off x="3858914" y="5113276"/>
              <a:ext cx="1059265" cy="214964"/>
            </a:xfrm>
            <a:prstGeom prst="straightConnector1">
              <a:avLst/>
            </a:prstGeom>
            <a:solidFill>
              <a:schemeClr val="accent1"/>
            </a:solidFill>
            <a:ln w="31750" cap="flat" cmpd="sng" algn="ctr">
              <a:solidFill>
                <a:srgbClr val="FF00FF"/>
              </a:solidFill>
              <a:prstDash val="solid"/>
              <a:round/>
              <a:headEnd type="none" w="med" len="med"/>
              <a:tailEnd type="arrow"/>
            </a:ln>
            <a:effectLst/>
          </p:spPr>
        </p:cxnSp>
        <p:cxnSp>
          <p:nvCxnSpPr>
            <p:cNvPr id="30" name="Straight Arrow Connector 29">
              <a:extLst>
                <a:ext uri="{FF2B5EF4-FFF2-40B4-BE49-F238E27FC236}">
                  <a16:creationId xmlns:a16="http://schemas.microsoft.com/office/drawing/2014/main" id="{6374DAEA-D754-9448-AD0B-123090FFEF27}"/>
                </a:ext>
              </a:extLst>
            </p:cNvPr>
            <p:cNvCxnSpPr>
              <a:cxnSpLocks/>
            </p:cNvCxnSpPr>
            <p:nvPr/>
          </p:nvCxnSpPr>
          <p:spPr bwMode="auto">
            <a:xfrm flipV="1">
              <a:off x="3887181" y="5308420"/>
              <a:ext cx="1030998" cy="263176"/>
            </a:xfrm>
            <a:prstGeom prst="straightConnector1">
              <a:avLst/>
            </a:prstGeom>
            <a:solidFill>
              <a:schemeClr val="accent1"/>
            </a:solidFill>
            <a:ln w="31750" cap="flat" cmpd="sng" algn="ctr">
              <a:solidFill>
                <a:srgbClr val="FF00FF"/>
              </a:solidFill>
              <a:prstDash val="solid"/>
              <a:round/>
              <a:headEnd type="none" w="med" len="med"/>
              <a:tailEnd type="arrow"/>
            </a:ln>
            <a:effectLst/>
          </p:spPr>
        </p:cxnSp>
        <p:cxnSp>
          <p:nvCxnSpPr>
            <p:cNvPr id="31" name="Straight Arrow Connector 30">
              <a:extLst>
                <a:ext uri="{FF2B5EF4-FFF2-40B4-BE49-F238E27FC236}">
                  <a16:creationId xmlns:a16="http://schemas.microsoft.com/office/drawing/2014/main" id="{1BE9C02A-40B6-6745-98F5-5CCC8EB84208}"/>
                </a:ext>
              </a:extLst>
            </p:cNvPr>
            <p:cNvCxnSpPr>
              <a:cxnSpLocks/>
            </p:cNvCxnSpPr>
            <p:nvPr/>
          </p:nvCxnSpPr>
          <p:spPr bwMode="auto">
            <a:xfrm flipV="1">
              <a:off x="3822414" y="5438515"/>
              <a:ext cx="1095765" cy="441174"/>
            </a:xfrm>
            <a:prstGeom prst="straightConnector1">
              <a:avLst/>
            </a:prstGeom>
            <a:solidFill>
              <a:schemeClr val="accent1"/>
            </a:solidFill>
            <a:ln w="31750" cap="flat" cmpd="sng" algn="ctr">
              <a:solidFill>
                <a:srgbClr val="FF00FF"/>
              </a:solidFill>
              <a:prstDash val="solid"/>
              <a:round/>
              <a:headEnd type="none" w="med" len="med"/>
              <a:tailEnd type="arrow"/>
            </a:ln>
            <a:effectLst/>
          </p:spPr>
        </p:cxnSp>
        <p:cxnSp>
          <p:nvCxnSpPr>
            <p:cNvPr id="32" name="Straight Arrow Connector 31">
              <a:extLst>
                <a:ext uri="{FF2B5EF4-FFF2-40B4-BE49-F238E27FC236}">
                  <a16:creationId xmlns:a16="http://schemas.microsoft.com/office/drawing/2014/main" id="{9F520836-D122-D04F-B2DB-25955128A1AB}"/>
                </a:ext>
              </a:extLst>
            </p:cNvPr>
            <p:cNvCxnSpPr/>
            <p:nvPr/>
          </p:nvCxnSpPr>
          <p:spPr bwMode="auto">
            <a:xfrm flipV="1">
              <a:off x="2936579" y="4930697"/>
              <a:ext cx="1981600" cy="61373"/>
            </a:xfrm>
            <a:prstGeom prst="straightConnector1">
              <a:avLst/>
            </a:prstGeom>
            <a:solidFill>
              <a:schemeClr val="accent1"/>
            </a:solidFill>
            <a:ln w="31750" cap="flat" cmpd="sng" algn="ctr">
              <a:solidFill>
                <a:srgbClr val="FF00FF"/>
              </a:solidFill>
              <a:prstDash val="solid"/>
              <a:round/>
              <a:headEnd type="none" w="med" len="med"/>
              <a:tailEnd type="arrow"/>
            </a:ln>
            <a:effectLst/>
          </p:spPr>
        </p:cxnSp>
        <p:cxnSp>
          <p:nvCxnSpPr>
            <p:cNvPr id="33" name="Straight Arrow Connector 32">
              <a:extLst>
                <a:ext uri="{FF2B5EF4-FFF2-40B4-BE49-F238E27FC236}">
                  <a16:creationId xmlns:a16="http://schemas.microsoft.com/office/drawing/2014/main" id="{4A51F399-7D90-A649-8E86-F62347706D5B}"/>
                </a:ext>
              </a:extLst>
            </p:cNvPr>
            <p:cNvCxnSpPr>
              <a:cxnSpLocks/>
              <a:stCxn id="35" idx="3"/>
            </p:cNvCxnSpPr>
            <p:nvPr/>
          </p:nvCxnSpPr>
          <p:spPr bwMode="auto">
            <a:xfrm flipV="1">
              <a:off x="3757648" y="5633661"/>
              <a:ext cx="1160531" cy="492056"/>
            </a:xfrm>
            <a:prstGeom prst="straightConnector1">
              <a:avLst/>
            </a:prstGeom>
            <a:solidFill>
              <a:schemeClr val="accent1"/>
            </a:solidFill>
            <a:ln w="31750" cap="flat" cmpd="sng" algn="ctr">
              <a:solidFill>
                <a:srgbClr val="FF00FF"/>
              </a:solidFill>
              <a:prstDash val="solid"/>
              <a:round/>
              <a:headEnd type="none" w="med" len="med"/>
              <a:tailEnd type="arrow"/>
            </a:ln>
            <a:effectLst/>
          </p:spPr>
        </p:cxnSp>
        <p:sp>
          <p:nvSpPr>
            <p:cNvPr id="34" name="Text Box 15">
              <a:extLst>
                <a:ext uri="{FF2B5EF4-FFF2-40B4-BE49-F238E27FC236}">
                  <a16:creationId xmlns:a16="http://schemas.microsoft.com/office/drawing/2014/main" id="{A904FD3B-93B6-B346-AE53-CBAABC76C5AE}"/>
                </a:ext>
              </a:extLst>
            </p:cNvPr>
            <p:cNvSpPr txBox="1">
              <a:spLocks noChangeArrowheads="1"/>
            </p:cNvSpPr>
            <p:nvPr/>
          </p:nvSpPr>
          <p:spPr bwMode="auto">
            <a:xfrm>
              <a:off x="1150601" y="4800600"/>
              <a:ext cx="971502" cy="33363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r>
                <a:rPr lang="en-US" sz="1800" i="1" dirty="0">
                  <a:ln>
                    <a:solidFill>
                      <a:srgbClr val="FF00FF"/>
                    </a:solidFill>
                  </a:ln>
                  <a:solidFill>
                    <a:srgbClr val="FF0000"/>
                  </a:solidFill>
                  <a:latin typeface="Calibri"/>
                </a:rPr>
                <a:t>People</a:t>
              </a:r>
            </a:p>
          </p:txBody>
        </p:sp>
        <p:sp>
          <p:nvSpPr>
            <p:cNvPr id="35" name="Text Box 15">
              <a:extLst>
                <a:ext uri="{FF2B5EF4-FFF2-40B4-BE49-F238E27FC236}">
                  <a16:creationId xmlns:a16="http://schemas.microsoft.com/office/drawing/2014/main" id="{1F0FD090-B9E6-6A43-BA55-DFABA1136B3F}"/>
                </a:ext>
              </a:extLst>
            </p:cNvPr>
            <p:cNvSpPr txBox="1">
              <a:spLocks noChangeArrowheads="1"/>
            </p:cNvSpPr>
            <p:nvPr/>
          </p:nvSpPr>
          <p:spPr bwMode="auto">
            <a:xfrm>
              <a:off x="2073712" y="5958900"/>
              <a:ext cx="1683936" cy="33363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r>
                <a:rPr lang="en-US" sz="1800" i="1" dirty="0">
                  <a:ln>
                    <a:solidFill>
                      <a:srgbClr val="FF00FF"/>
                    </a:solidFill>
                  </a:ln>
                  <a:solidFill>
                    <a:srgbClr val="FF0000"/>
                  </a:solidFill>
                  <a:latin typeface="Calibri"/>
                </a:rPr>
                <a:t>Tests, Exams</a:t>
              </a:r>
            </a:p>
          </p:txBody>
        </p:sp>
        <p:cxnSp>
          <p:nvCxnSpPr>
            <p:cNvPr id="36" name="Straight Arrow Connector 35">
              <a:extLst>
                <a:ext uri="{FF2B5EF4-FFF2-40B4-BE49-F238E27FC236}">
                  <a16:creationId xmlns:a16="http://schemas.microsoft.com/office/drawing/2014/main" id="{B67A98A1-5FF8-1747-9341-EE4FAF1ED624}"/>
                </a:ext>
              </a:extLst>
            </p:cNvPr>
            <p:cNvCxnSpPr>
              <a:cxnSpLocks/>
            </p:cNvCxnSpPr>
            <p:nvPr/>
          </p:nvCxnSpPr>
          <p:spPr bwMode="auto">
            <a:xfrm>
              <a:off x="3822414" y="4753321"/>
              <a:ext cx="1095765" cy="2672"/>
            </a:xfrm>
            <a:prstGeom prst="straightConnector1">
              <a:avLst/>
            </a:prstGeom>
            <a:solidFill>
              <a:schemeClr val="accent1"/>
            </a:solidFill>
            <a:ln w="31750" cap="flat" cmpd="sng" algn="ctr">
              <a:solidFill>
                <a:srgbClr val="FF00FF"/>
              </a:solidFill>
              <a:prstDash val="solid"/>
              <a:round/>
              <a:headEnd type="none" w="med" len="med"/>
              <a:tailEnd type="arrow"/>
            </a:ln>
            <a:effectLst/>
          </p:spPr>
        </p:cxnSp>
      </p:grpSp>
      <p:sp>
        <p:nvSpPr>
          <p:cNvPr id="37" name="TextBox 36">
            <a:extLst>
              <a:ext uri="{FF2B5EF4-FFF2-40B4-BE49-F238E27FC236}">
                <a16:creationId xmlns:a16="http://schemas.microsoft.com/office/drawing/2014/main" id="{7BB9D84C-D2CC-1D41-8565-588FD2CA64F3}"/>
              </a:ext>
            </a:extLst>
          </p:cNvPr>
          <p:cNvSpPr txBox="1"/>
          <p:nvPr/>
        </p:nvSpPr>
        <p:spPr>
          <a:xfrm>
            <a:off x="4006037" y="2868123"/>
            <a:ext cx="4909363" cy="461665"/>
          </a:xfrm>
          <a:prstGeom prst="rect">
            <a:avLst/>
          </a:prstGeom>
          <a:noFill/>
        </p:spPr>
        <p:txBody>
          <a:bodyPr wrap="square" rtlCol="0">
            <a:spAutoFit/>
          </a:bodyPr>
          <a:lstStyle/>
          <a:p>
            <a:pPr>
              <a:spcBef>
                <a:spcPct val="50000"/>
              </a:spcBef>
            </a:pPr>
            <a:r>
              <a:rPr lang="en-NZ" sz="2400" b="1" dirty="0">
                <a:solidFill>
                  <a:srgbClr val="0000FF"/>
                </a:solidFill>
                <a:cs typeface="Calibri"/>
              </a:rPr>
              <a:t>https://</a:t>
            </a:r>
            <a:r>
              <a:rPr lang="en-NZ" sz="2400" b="1" dirty="0" err="1">
                <a:solidFill>
                  <a:srgbClr val="0000FF"/>
                </a:solidFill>
                <a:cs typeface="Calibri"/>
              </a:rPr>
              <a:t>canvas.auckland.ac.nz</a:t>
            </a:r>
            <a:endParaRPr lang="en-NZ" sz="2400" b="1" dirty="0">
              <a:solidFill>
                <a:srgbClr val="0000FF"/>
              </a:solidFill>
              <a:cs typeface="Calibri"/>
            </a:endParaRPr>
          </a:p>
        </p:txBody>
      </p:sp>
    </p:spTree>
    <p:extLst>
      <p:ext uri="{BB962C8B-B14F-4D97-AF65-F5344CB8AC3E}">
        <p14:creationId xmlns:p14="http://schemas.microsoft.com/office/powerpoint/2010/main" val="4013922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9067800" cy="609600"/>
          </a:xfrm>
        </p:spPr>
        <p:txBody>
          <a:bodyPr>
            <a:normAutofit fontScale="90000"/>
          </a:bodyPr>
          <a:lstStyle/>
          <a:p>
            <a:r>
              <a:rPr lang="en-NZ" dirty="0"/>
              <a:t>Canvas</a:t>
            </a:r>
          </a:p>
        </p:txBody>
      </p:sp>
      <p:sp>
        <p:nvSpPr>
          <p:cNvPr id="3" name="Content Placeholder 2"/>
          <p:cNvSpPr>
            <a:spLocks noGrp="1"/>
          </p:cNvSpPr>
          <p:nvPr>
            <p:ph sz="quarter" idx="1"/>
          </p:nvPr>
        </p:nvSpPr>
        <p:spPr>
          <a:xfrm>
            <a:off x="152400" y="685800"/>
            <a:ext cx="8763000" cy="4691211"/>
          </a:xfrm>
        </p:spPr>
        <p:txBody>
          <a:bodyPr>
            <a:normAutofit/>
          </a:bodyPr>
          <a:lstStyle/>
          <a:p>
            <a:r>
              <a:rPr lang="en-NZ" dirty="0">
                <a:latin typeface="Calibri"/>
                <a:ea typeface="ＭＳ Ｐゴシック" charset="0"/>
                <a:cs typeface="Calibri"/>
              </a:rPr>
              <a:t>On Canvas you will find:</a:t>
            </a:r>
          </a:p>
          <a:p>
            <a:pPr marL="660400" indent="0">
              <a:buNone/>
            </a:pPr>
            <a:r>
              <a:rPr lang="en-NZ" dirty="0">
                <a:latin typeface="Calibri"/>
                <a:ea typeface="ＭＳ Ｐゴシック" charset="0"/>
                <a:cs typeface="Calibri"/>
              </a:rPr>
              <a:t>• your marks</a:t>
            </a:r>
          </a:p>
          <a:p>
            <a:pPr marL="660400" indent="0">
              <a:buNone/>
            </a:pPr>
            <a:r>
              <a:rPr lang="en-NZ" dirty="0">
                <a:latin typeface="Calibri"/>
                <a:ea typeface="ＭＳ Ｐゴシック" charset="0"/>
                <a:cs typeface="Calibri"/>
              </a:rPr>
              <a:t>• class announcements</a:t>
            </a:r>
          </a:p>
          <a:p>
            <a:pPr marL="660400" indent="0">
              <a:buNone/>
            </a:pPr>
            <a:r>
              <a:rPr lang="en-NZ" dirty="0">
                <a:latin typeface="Calibri"/>
                <a:ea typeface="ＭＳ Ｐゴシック" charset="0"/>
                <a:cs typeface="Calibri"/>
              </a:rPr>
              <a:t>• lecture recordings</a:t>
            </a:r>
          </a:p>
          <a:p>
            <a:pPr marL="660400" indent="0">
              <a:buNone/>
            </a:pPr>
            <a:r>
              <a:rPr lang="en-NZ" dirty="0">
                <a:ea typeface="ＭＳ Ｐゴシック" charset="0"/>
                <a:cs typeface="Calibri"/>
              </a:rPr>
              <a:t>• a link to the </a:t>
            </a:r>
            <a:r>
              <a:rPr lang="en-NZ" dirty="0" err="1">
                <a:ea typeface="ＭＳ Ｐゴシック" charset="0"/>
                <a:cs typeface="Calibri"/>
              </a:rPr>
              <a:t>CompSci</a:t>
            </a:r>
            <a:r>
              <a:rPr lang="en-NZ" dirty="0">
                <a:ea typeface="ＭＳ Ｐゴシック" charset="0"/>
                <a:cs typeface="Calibri"/>
              </a:rPr>
              <a:t> 101 website</a:t>
            </a:r>
          </a:p>
          <a:p>
            <a:pPr marL="660400" indent="0">
              <a:buNone/>
            </a:pPr>
            <a:endParaRPr lang="en-NZ" dirty="0">
              <a:latin typeface="Calibri"/>
              <a:ea typeface="ＭＳ Ｐゴシック" charset="0"/>
              <a:cs typeface="Calibri"/>
            </a:endParaRPr>
          </a:p>
          <a:p>
            <a:pPr lvl="1"/>
            <a:endParaRPr lang="en-NZ" sz="2400" dirty="0">
              <a:latin typeface="Calibri"/>
              <a:cs typeface="Calibri"/>
            </a:endParaRPr>
          </a:p>
          <a:p>
            <a:pPr lvl="1"/>
            <a:endParaRPr lang="en-GB" sz="2400" dirty="0">
              <a:latin typeface="Calibri"/>
              <a:cs typeface="Calibri"/>
            </a:endParaRPr>
          </a:p>
        </p:txBody>
      </p:sp>
      <p:sp>
        <p:nvSpPr>
          <p:cNvPr id="4" name="TextBox 3"/>
          <p:cNvSpPr txBox="1"/>
          <p:nvPr/>
        </p:nvSpPr>
        <p:spPr>
          <a:xfrm>
            <a:off x="609600" y="3276600"/>
            <a:ext cx="4419600" cy="461665"/>
          </a:xfrm>
          <a:prstGeom prst="rect">
            <a:avLst/>
          </a:prstGeom>
          <a:noFill/>
        </p:spPr>
        <p:txBody>
          <a:bodyPr wrap="square" rtlCol="0">
            <a:spAutoFit/>
          </a:bodyPr>
          <a:lstStyle/>
          <a:p>
            <a:pPr>
              <a:spcBef>
                <a:spcPct val="50000"/>
              </a:spcBef>
            </a:pPr>
            <a:r>
              <a:rPr lang="en-NZ" sz="2400" b="1" dirty="0">
                <a:solidFill>
                  <a:srgbClr val="0000FF"/>
                </a:solidFill>
                <a:cs typeface="Calibri"/>
              </a:rPr>
              <a:t>https://canvas.auckland.ac.nz</a:t>
            </a:r>
            <a:endParaRPr lang="en-NZ" sz="2400" b="1" dirty="0">
              <a:solidFill>
                <a:srgbClr val="0000FF"/>
              </a:solidFill>
              <a:latin typeface="Calibri"/>
              <a:cs typeface="Calibri"/>
            </a:endParaRPr>
          </a:p>
        </p:txBody>
      </p:sp>
      <p:sp>
        <p:nvSpPr>
          <p:cNvPr id="9" name="Footer Placeholder 8"/>
          <p:cNvSpPr>
            <a:spLocks noGrp="1"/>
          </p:cNvSpPr>
          <p:nvPr>
            <p:ph type="ftr" sz="quarter" idx="3"/>
          </p:nvPr>
        </p:nvSpPr>
        <p:spPr/>
        <p:txBody>
          <a:bodyPr/>
          <a:lstStyle/>
          <a:p>
            <a:r>
              <a:rPr lang="en-US"/>
              <a:t>CompSci 101 - Principles of Programming</a:t>
            </a:r>
            <a:endParaRPr lang="en-US" dirty="0"/>
          </a:p>
        </p:txBody>
      </p:sp>
      <p:sp>
        <p:nvSpPr>
          <p:cNvPr id="11" name="Slide Number Placeholder 10"/>
          <p:cNvSpPr>
            <a:spLocks noGrp="1"/>
          </p:cNvSpPr>
          <p:nvPr>
            <p:ph type="sldNum" sz="quarter" idx="4"/>
          </p:nvPr>
        </p:nvSpPr>
        <p:spPr/>
        <p:txBody>
          <a:bodyPr/>
          <a:lstStyle/>
          <a:p>
            <a:fld id="{960975F2-62ED-B740-81EF-2CA8EADE5EA3}" type="slidenum">
              <a:rPr lang="en-US" smtClean="0"/>
              <a:t>27</a:t>
            </a:fld>
            <a:endParaRPr lang="en-US" dirty="0"/>
          </a:p>
        </p:txBody>
      </p:sp>
      <p:pic>
        <p:nvPicPr>
          <p:cNvPr id="8" name="Picture 7">
            <a:extLst>
              <a:ext uri="{FF2B5EF4-FFF2-40B4-BE49-F238E27FC236}">
                <a16:creationId xmlns:a16="http://schemas.microsoft.com/office/drawing/2014/main" id="{EC46785E-6C8F-864F-A7FD-FB436DF33B0D}"/>
              </a:ext>
            </a:extLst>
          </p:cNvPr>
          <p:cNvPicPr>
            <a:picLocks noChangeAspect="1"/>
          </p:cNvPicPr>
          <p:nvPr/>
        </p:nvPicPr>
        <p:blipFill>
          <a:blip r:embed="rId3"/>
          <a:stretch>
            <a:fillRect/>
          </a:stretch>
        </p:blipFill>
        <p:spPr>
          <a:xfrm>
            <a:off x="4890747" y="3031405"/>
            <a:ext cx="4163107" cy="3492933"/>
          </a:xfrm>
          <a:prstGeom prst="rect">
            <a:avLst/>
          </a:prstGeom>
        </p:spPr>
      </p:pic>
    </p:spTree>
    <p:extLst>
      <p:ext uri="{BB962C8B-B14F-4D97-AF65-F5344CB8AC3E}">
        <p14:creationId xmlns:p14="http://schemas.microsoft.com/office/powerpoint/2010/main" val="1514265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9067800" cy="609600"/>
          </a:xfrm>
        </p:spPr>
        <p:txBody>
          <a:bodyPr>
            <a:normAutofit fontScale="90000"/>
          </a:bodyPr>
          <a:lstStyle/>
          <a:p>
            <a:r>
              <a:rPr lang="en-NZ" dirty="0"/>
              <a:t>Computing resources</a:t>
            </a:r>
          </a:p>
        </p:txBody>
      </p:sp>
      <p:sp>
        <p:nvSpPr>
          <p:cNvPr id="3" name="Content Placeholder 2"/>
          <p:cNvSpPr>
            <a:spLocks noGrp="1"/>
          </p:cNvSpPr>
          <p:nvPr>
            <p:ph sz="quarter" idx="1"/>
          </p:nvPr>
        </p:nvSpPr>
        <p:spPr/>
        <p:txBody>
          <a:bodyPr/>
          <a:lstStyle/>
          <a:p>
            <a:pPr marL="0" indent="0">
              <a:buNone/>
            </a:pPr>
            <a:endParaRPr lang="en-US" dirty="0"/>
          </a:p>
          <a:p>
            <a:pPr marL="0" indent="0">
              <a:buNone/>
            </a:pPr>
            <a:endParaRPr lang="en-NZ" dirty="0"/>
          </a:p>
          <a:p>
            <a:pPr marL="228600" lvl="1" indent="0">
              <a:buNone/>
            </a:pPr>
            <a:endParaRPr lang="en-NZ" dirty="0"/>
          </a:p>
        </p:txBody>
      </p:sp>
      <p:pic>
        <p:nvPicPr>
          <p:cNvPr id="13"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080166"/>
            <a:ext cx="2819400" cy="54730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Rectangle 3"/>
          <p:cNvSpPr txBox="1">
            <a:spLocks noChangeArrowheads="1"/>
          </p:cNvSpPr>
          <p:nvPr/>
        </p:nvSpPr>
        <p:spPr>
          <a:xfrm>
            <a:off x="228600" y="1143000"/>
            <a:ext cx="5715000" cy="1752600"/>
          </a:xfrm>
          <a:prstGeom prst="rect">
            <a:avLst/>
          </a:prstGeom>
        </p:spPr>
        <p:txBody>
          <a:bodyPr vert="horz" lIns="91440" tIns="45720" rIns="91440" bIns="45720" rtlCol="0" anchor="t">
            <a:normAutofit/>
          </a:bodyPr>
          <a:lst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2400" kern="1200">
                <a:solidFill>
                  <a:srgbClr val="000090"/>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rgbClr val="000090"/>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rgbClr val="000090"/>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rgbClr val="000090"/>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rgbClr val="000090"/>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pPr marL="0" lvl="1" indent="0">
              <a:lnSpc>
                <a:spcPct val="90000"/>
              </a:lnSpc>
              <a:buNone/>
            </a:pPr>
            <a:r>
              <a:rPr lang="en-NZ" sz="3600" dirty="0">
                <a:latin typeface="Calibri"/>
                <a:ea typeface="ＭＳ Ｐゴシック" charset="0"/>
                <a:cs typeface="Calibri"/>
              </a:rPr>
              <a:t>Undergraduate Labs: </a:t>
            </a:r>
          </a:p>
          <a:p>
            <a:pPr marL="0" lvl="1" indent="0">
              <a:lnSpc>
                <a:spcPct val="90000"/>
              </a:lnSpc>
              <a:buNone/>
            </a:pPr>
            <a:r>
              <a:rPr lang="en-NZ" sz="2800" dirty="0">
                <a:cs typeface="Calibri"/>
              </a:rPr>
              <a:t>There are demonstrators in these labs to help you</a:t>
            </a:r>
          </a:p>
          <a:p>
            <a:pPr marL="0" indent="0">
              <a:lnSpc>
                <a:spcPct val="90000"/>
              </a:lnSpc>
              <a:buNone/>
            </a:pPr>
            <a:endParaRPr lang="en-NZ" sz="3600" dirty="0">
              <a:latin typeface="Calibri"/>
              <a:ea typeface="ＭＳ Ｐゴシック" charset="0"/>
              <a:cs typeface="Calibri"/>
            </a:endParaRPr>
          </a:p>
          <a:p>
            <a:pPr marL="0" indent="0">
              <a:lnSpc>
                <a:spcPct val="90000"/>
              </a:lnSpc>
            </a:pPr>
            <a:endParaRPr lang="en-NZ" sz="1400" dirty="0">
              <a:latin typeface="Calibri"/>
              <a:ea typeface="ＭＳ Ｐゴシック" charset="0"/>
              <a:cs typeface="Calibri"/>
            </a:endParaRPr>
          </a:p>
          <a:p>
            <a:pPr lvl="1">
              <a:lnSpc>
                <a:spcPct val="90000"/>
              </a:lnSpc>
            </a:pPr>
            <a:endParaRPr lang="en-NZ" sz="3200" dirty="0">
              <a:latin typeface="Calibri"/>
              <a:ea typeface="ＭＳ Ｐゴシック" charset="0"/>
              <a:cs typeface="Calibri"/>
            </a:endParaRPr>
          </a:p>
          <a:p>
            <a:pPr lvl="1">
              <a:lnSpc>
                <a:spcPct val="90000"/>
              </a:lnSpc>
            </a:pPr>
            <a:endParaRPr lang="en-NZ" sz="3200" dirty="0">
              <a:latin typeface="Calibri"/>
              <a:ea typeface="ＭＳ Ｐゴシック" charset="0"/>
              <a:cs typeface="Calibri"/>
            </a:endParaRPr>
          </a:p>
        </p:txBody>
      </p:sp>
      <p:sp>
        <p:nvSpPr>
          <p:cNvPr id="4" name="Footer Placeholder 3"/>
          <p:cNvSpPr>
            <a:spLocks noGrp="1"/>
          </p:cNvSpPr>
          <p:nvPr>
            <p:ph type="ftr" sz="quarter" idx="3"/>
          </p:nvPr>
        </p:nvSpPr>
        <p:spPr/>
        <p:txBody>
          <a:bodyPr/>
          <a:lstStyle/>
          <a:p>
            <a:r>
              <a:rPr lang="en-US"/>
              <a:t>CompSci 101 - Principles of Programming</a:t>
            </a:r>
            <a:endParaRPr lang="en-US" dirty="0"/>
          </a:p>
        </p:txBody>
      </p:sp>
      <p:sp>
        <p:nvSpPr>
          <p:cNvPr id="5" name="Slide Number Placeholder 4"/>
          <p:cNvSpPr>
            <a:spLocks noGrp="1"/>
          </p:cNvSpPr>
          <p:nvPr>
            <p:ph type="sldNum" sz="quarter" idx="4"/>
          </p:nvPr>
        </p:nvSpPr>
        <p:spPr/>
        <p:txBody>
          <a:bodyPr/>
          <a:lstStyle/>
          <a:p>
            <a:fld id="{960975F2-62ED-B740-81EF-2CA8EADE5EA3}" type="slidenum">
              <a:rPr lang="en-US" smtClean="0"/>
              <a:t>28</a:t>
            </a:fld>
            <a:endParaRPr lang="en-US" dirty="0"/>
          </a:p>
        </p:txBody>
      </p:sp>
      <p:sp>
        <p:nvSpPr>
          <p:cNvPr id="16" name="Text Box 7">
            <a:extLst>
              <a:ext uri="{FF2B5EF4-FFF2-40B4-BE49-F238E27FC236}">
                <a16:creationId xmlns:a16="http://schemas.microsoft.com/office/drawing/2014/main" id="{02BC2F56-51B1-1E4D-AFB7-FA60B9AAA676}"/>
              </a:ext>
            </a:extLst>
          </p:cNvPr>
          <p:cNvSpPr txBox="1">
            <a:spLocks noChangeArrowheads="1"/>
          </p:cNvSpPr>
          <p:nvPr/>
        </p:nvSpPr>
        <p:spPr bwMode="auto">
          <a:xfrm>
            <a:off x="451569" y="3815072"/>
            <a:ext cx="5182344" cy="986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tabLst>
                <a:tab pos="457200" algn="l"/>
              </a:tabLst>
              <a:defRPr sz="2400">
                <a:solidFill>
                  <a:schemeClr val="tx1"/>
                </a:solidFill>
                <a:latin typeface="Arial" charset="0"/>
                <a:ea typeface="MS Pゴシック" charset="0"/>
                <a:cs typeface="MS Pゴシック" charset="0"/>
              </a:defRPr>
            </a:lvl1pPr>
            <a:lvl2pPr marL="114300">
              <a:tabLst>
                <a:tab pos="457200" algn="l"/>
              </a:tabLst>
              <a:defRPr sz="2400">
                <a:solidFill>
                  <a:schemeClr val="tx1"/>
                </a:solidFill>
                <a:latin typeface="Arial" charset="0"/>
                <a:ea typeface="MS Pゴシック" charset="0"/>
                <a:cs typeface="MS Pゴシック" charset="0"/>
              </a:defRPr>
            </a:lvl2pPr>
            <a:lvl3pPr marL="1143000" indent="-228600">
              <a:tabLst>
                <a:tab pos="457200" algn="l"/>
              </a:tabLst>
              <a:defRPr sz="2400">
                <a:solidFill>
                  <a:schemeClr val="tx1"/>
                </a:solidFill>
                <a:latin typeface="Arial" charset="0"/>
                <a:ea typeface="MS Pゴシック" charset="0"/>
                <a:cs typeface="MS Pゴシック" charset="0"/>
              </a:defRPr>
            </a:lvl3pPr>
            <a:lvl4pPr marL="1600200" indent="-228600">
              <a:tabLst>
                <a:tab pos="457200" algn="l"/>
              </a:tabLst>
              <a:defRPr sz="2400">
                <a:solidFill>
                  <a:schemeClr val="tx1"/>
                </a:solidFill>
                <a:latin typeface="Arial" charset="0"/>
                <a:ea typeface="MS Pゴシック" charset="0"/>
                <a:cs typeface="MS Pゴシック" charset="0"/>
              </a:defRPr>
            </a:lvl4pPr>
            <a:lvl5pPr marL="2057400" indent="-228600">
              <a:tabLst>
                <a:tab pos="457200" algn="l"/>
              </a:tabLst>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tabLst>
                <a:tab pos="457200" algn="l"/>
              </a:tabLs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tabLst>
                <a:tab pos="457200" algn="l"/>
              </a:tabLs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tabLst>
                <a:tab pos="457200" algn="l"/>
              </a:tabLs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tabLst>
                <a:tab pos="457200" algn="l"/>
              </a:tabLst>
              <a:defRPr sz="2400">
                <a:solidFill>
                  <a:schemeClr val="tx1"/>
                </a:solidFill>
                <a:latin typeface="Arial" charset="0"/>
                <a:ea typeface="MS Pゴシック" charset="0"/>
                <a:cs typeface="MS Pゴシック" charset="0"/>
              </a:defRPr>
            </a:lvl9pPr>
          </a:lstStyle>
          <a:p>
            <a:pPr lvl="1" algn="ctr" eaLnBrk="1" hangingPunct="1">
              <a:lnSpc>
                <a:spcPct val="90000"/>
              </a:lnSpc>
              <a:spcBef>
                <a:spcPct val="20000"/>
              </a:spcBef>
              <a:buClr>
                <a:schemeClr val="folHlink"/>
              </a:buClr>
              <a:buSzPct val="70000"/>
              <a:buFont typeface="Wingdings" charset="0"/>
              <a:buNone/>
            </a:pPr>
            <a:r>
              <a:rPr lang="en-NZ" sz="3200" b="1" dirty="0">
                <a:solidFill>
                  <a:srgbClr val="000090"/>
                </a:solidFill>
                <a:latin typeface="Calibri"/>
                <a:cs typeface="Calibri"/>
              </a:rPr>
              <a:t>GCL</a:t>
            </a:r>
            <a:r>
              <a:rPr lang="en-NZ" sz="3200" dirty="0">
                <a:solidFill>
                  <a:srgbClr val="000090"/>
                </a:solidFill>
                <a:latin typeface="Calibri"/>
                <a:cs typeface="Calibri"/>
              </a:rPr>
              <a:t> (room 303S.G91) – Ground Floor Computer Lab</a:t>
            </a:r>
          </a:p>
        </p:txBody>
      </p:sp>
    </p:spTree>
    <p:extLst>
      <p:ext uri="{BB962C8B-B14F-4D97-AF65-F5344CB8AC3E}">
        <p14:creationId xmlns:p14="http://schemas.microsoft.com/office/powerpoint/2010/main" val="228000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 </a:t>
            </a:r>
          </a:p>
        </p:txBody>
      </p:sp>
      <p:sp>
        <p:nvSpPr>
          <p:cNvPr id="3" name="Content Placeholder 2"/>
          <p:cNvSpPr>
            <a:spLocks noGrp="1"/>
          </p:cNvSpPr>
          <p:nvPr>
            <p:ph sz="quarter" idx="1"/>
          </p:nvPr>
        </p:nvSpPr>
        <p:spPr>
          <a:xfrm>
            <a:off x="0" y="620688"/>
            <a:ext cx="9252520" cy="4885184"/>
          </a:xfrm>
        </p:spPr>
        <p:txBody>
          <a:bodyPr>
            <a:normAutofit/>
          </a:bodyPr>
          <a:lstStyle/>
          <a:p>
            <a:r>
              <a:rPr lang="en-AU" dirty="0">
                <a:solidFill>
                  <a:srgbClr val="000090"/>
                </a:solidFill>
                <a:ea typeface="ＭＳ Ｐゴシック" charset="0"/>
                <a:cs typeface="ＭＳ Ｐゴシック" charset="0"/>
              </a:rPr>
              <a:t>  </a:t>
            </a:r>
          </a:p>
          <a:p>
            <a:pPr marL="0" indent="0">
              <a:buNone/>
            </a:pPr>
            <a:endParaRPr lang="en-AU" b="1" dirty="0">
              <a:ea typeface="ＭＳ Ｐゴシック" charset="0"/>
              <a:cs typeface="ＭＳ Ｐゴシック" charset="0"/>
            </a:endParaRPr>
          </a:p>
        </p:txBody>
      </p:sp>
      <p:sp>
        <p:nvSpPr>
          <p:cNvPr id="25" name="Text Box 15"/>
          <p:cNvSpPr txBox="1">
            <a:spLocks noChangeArrowheads="1"/>
          </p:cNvSpPr>
          <p:nvPr/>
        </p:nvSpPr>
        <p:spPr bwMode="auto">
          <a:xfrm>
            <a:off x="557963" y="3980316"/>
            <a:ext cx="1013908" cy="36933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endParaRPr lang="en-US" sz="1800" i="1" dirty="0">
              <a:ln>
                <a:solidFill>
                  <a:srgbClr val="FF00FF"/>
                </a:solidFill>
              </a:ln>
              <a:solidFill>
                <a:srgbClr val="FF0000"/>
              </a:solidFill>
              <a:latin typeface="Calibri"/>
            </a:endParaRPr>
          </a:p>
        </p:txBody>
      </p:sp>
      <p:sp>
        <p:nvSpPr>
          <p:cNvPr id="27" name="TextBox 26"/>
          <p:cNvSpPr txBox="1"/>
          <p:nvPr/>
        </p:nvSpPr>
        <p:spPr>
          <a:xfrm>
            <a:off x="4103440" y="0"/>
            <a:ext cx="5040560" cy="830997"/>
          </a:xfrm>
          <a:prstGeom prst="rect">
            <a:avLst/>
          </a:prstGeom>
          <a:noFill/>
        </p:spPr>
        <p:txBody>
          <a:bodyPr wrap="square" rtlCol="0">
            <a:spAutoFit/>
          </a:bodyPr>
          <a:lstStyle/>
          <a:p>
            <a:pPr algn="r"/>
            <a:r>
              <a:rPr lang="en-AU" sz="4800" b="1" dirty="0">
                <a:solidFill>
                  <a:srgbClr val="000090"/>
                </a:solidFill>
                <a:latin typeface="Calibri"/>
                <a:ea typeface="ＭＳ Ｐゴシック" charset="0"/>
                <a:cs typeface="ＭＳ Ｐゴシック" charset="0"/>
              </a:rPr>
              <a:t>Piazza</a:t>
            </a:r>
          </a:p>
        </p:txBody>
      </p:sp>
      <p:sp>
        <p:nvSpPr>
          <p:cNvPr id="11" name="TextBox 10"/>
          <p:cNvSpPr txBox="1"/>
          <p:nvPr/>
        </p:nvSpPr>
        <p:spPr>
          <a:xfrm>
            <a:off x="199864" y="724328"/>
            <a:ext cx="8410736" cy="1754326"/>
          </a:xfrm>
          <a:prstGeom prst="rect">
            <a:avLst/>
          </a:prstGeom>
          <a:noFill/>
        </p:spPr>
        <p:txBody>
          <a:bodyPr wrap="square" rtlCol="0">
            <a:spAutoFit/>
          </a:bodyPr>
          <a:lstStyle/>
          <a:p>
            <a:pPr marL="0" lvl="1"/>
            <a:r>
              <a:rPr lang="en-AU" sz="3600" dirty="0">
                <a:solidFill>
                  <a:srgbClr val="000090"/>
                </a:solidFill>
                <a:ea typeface="ＭＳ Ｐゴシック" charset="0"/>
                <a:cs typeface="ＭＳ Ｐゴシック" charset="0"/>
              </a:rPr>
              <a:t>We will be using Piazza as our class forum (available in Canvas) for class discussions, assignment, lab, test questions.</a:t>
            </a:r>
          </a:p>
        </p:txBody>
      </p:sp>
      <p:pic>
        <p:nvPicPr>
          <p:cNvPr id="5" name="Picture 4">
            <a:extLst>
              <a:ext uri="{FF2B5EF4-FFF2-40B4-BE49-F238E27FC236}">
                <a16:creationId xmlns:a16="http://schemas.microsoft.com/office/drawing/2014/main" id="{92D129C6-6816-6E49-950F-FADBF648B082}"/>
              </a:ext>
            </a:extLst>
          </p:cNvPr>
          <p:cNvPicPr>
            <a:picLocks noChangeAspect="1"/>
          </p:cNvPicPr>
          <p:nvPr/>
        </p:nvPicPr>
        <p:blipFill>
          <a:blip r:embed="rId3"/>
          <a:stretch>
            <a:fillRect/>
          </a:stretch>
        </p:blipFill>
        <p:spPr>
          <a:xfrm>
            <a:off x="2286000" y="2747376"/>
            <a:ext cx="5254585" cy="2932966"/>
          </a:xfrm>
          <a:prstGeom prst="rect">
            <a:avLst/>
          </a:prstGeom>
          <a:ln>
            <a:solidFill>
              <a:srgbClr val="002060"/>
            </a:solidFill>
          </a:ln>
        </p:spPr>
      </p:pic>
    </p:spTree>
    <p:extLst>
      <p:ext uri="{BB962C8B-B14F-4D97-AF65-F5344CB8AC3E}">
        <p14:creationId xmlns:p14="http://schemas.microsoft.com/office/powerpoint/2010/main" val="1618901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We are using Canvas </a:t>
            </a:r>
          </a:p>
        </p:txBody>
      </p:sp>
      <p:sp>
        <p:nvSpPr>
          <p:cNvPr id="3" name="Content Placeholder 2"/>
          <p:cNvSpPr>
            <a:spLocks noGrp="1"/>
          </p:cNvSpPr>
          <p:nvPr>
            <p:ph sz="quarter" idx="1"/>
          </p:nvPr>
        </p:nvSpPr>
        <p:spPr>
          <a:xfrm>
            <a:off x="190500" y="762000"/>
            <a:ext cx="8877300" cy="5715000"/>
          </a:xfrm>
        </p:spPr>
        <p:txBody>
          <a:bodyPr>
            <a:normAutofit/>
          </a:bodyPr>
          <a:lstStyle/>
          <a:p>
            <a:r>
              <a:rPr lang="en-GB" dirty="0"/>
              <a:t>As well as using Canvas, </a:t>
            </a:r>
            <a:r>
              <a:rPr lang="en-GB" dirty="0" err="1"/>
              <a:t>CompSci</a:t>
            </a:r>
            <a:r>
              <a:rPr lang="en-GB" dirty="0"/>
              <a:t> 101 has a course website:</a:t>
            </a:r>
          </a:p>
          <a:p>
            <a:endParaRPr lang="en-GB" dirty="0"/>
          </a:p>
          <a:p>
            <a:pPr marL="0" indent="0">
              <a:buNone/>
            </a:pPr>
            <a:r>
              <a:rPr lang="en-GB" dirty="0"/>
              <a:t> </a:t>
            </a:r>
          </a:p>
          <a:p>
            <a:endParaRPr lang="en-GB" dirty="0"/>
          </a:p>
          <a:p>
            <a:r>
              <a:rPr lang="en-GB" dirty="0"/>
              <a:t>We will be using the Canvas Learning Management system this semester.  All the material on the </a:t>
            </a:r>
            <a:r>
              <a:rPr lang="en-GB" dirty="0" err="1"/>
              <a:t>CompSci</a:t>
            </a:r>
            <a:r>
              <a:rPr lang="en-GB" dirty="0"/>
              <a:t> 101 website can also be accessed through Canvas: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lvl="1"/>
            <a:endParaRPr lang="en-NZ" dirty="0"/>
          </a:p>
          <a:p>
            <a:pPr lvl="1"/>
            <a:endParaRPr lang="en-GB" dirty="0"/>
          </a:p>
        </p:txBody>
      </p:sp>
      <p:sp>
        <p:nvSpPr>
          <p:cNvPr id="8" name="Footer Placeholder 7"/>
          <p:cNvSpPr>
            <a:spLocks noGrp="1"/>
          </p:cNvSpPr>
          <p:nvPr>
            <p:ph type="ftr" sz="quarter" idx="3"/>
          </p:nvPr>
        </p:nvSpPr>
        <p:spPr/>
        <p:txBody>
          <a:bodyPr/>
          <a:lstStyle/>
          <a:p>
            <a:r>
              <a:rPr lang="en-US"/>
              <a:t>CompSci 101 - Principles of Programming</a:t>
            </a:r>
            <a:endParaRPr lang="en-US" dirty="0"/>
          </a:p>
        </p:txBody>
      </p:sp>
      <p:sp>
        <p:nvSpPr>
          <p:cNvPr id="9" name="Slide Number Placeholder 8"/>
          <p:cNvSpPr>
            <a:spLocks noGrp="1"/>
          </p:cNvSpPr>
          <p:nvPr>
            <p:ph type="sldNum" sz="quarter" idx="4"/>
          </p:nvPr>
        </p:nvSpPr>
        <p:spPr/>
        <p:txBody>
          <a:bodyPr/>
          <a:lstStyle/>
          <a:p>
            <a:fld id="{960975F2-62ED-B740-81EF-2CA8EADE5EA3}" type="slidenum">
              <a:rPr lang="en-US" smtClean="0"/>
              <a:t>3</a:t>
            </a:fld>
            <a:endParaRPr lang="en-US" dirty="0"/>
          </a:p>
        </p:txBody>
      </p:sp>
      <p:sp>
        <p:nvSpPr>
          <p:cNvPr id="7" name="TextBox 6"/>
          <p:cNvSpPr txBox="1"/>
          <p:nvPr/>
        </p:nvSpPr>
        <p:spPr>
          <a:xfrm>
            <a:off x="304800" y="3886200"/>
            <a:ext cx="5486400" cy="523220"/>
          </a:xfrm>
          <a:prstGeom prst="rect">
            <a:avLst/>
          </a:prstGeom>
          <a:noFill/>
        </p:spPr>
        <p:txBody>
          <a:bodyPr wrap="square" rtlCol="0">
            <a:spAutoFit/>
          </a:bodyPr>
          <a:lstStyle/>
          <a:p>
            <a:pPr>
              <a:spcBef>
                <a:spcPct val="50000"/>
              </a:spcBef>
            </a:pPr>
            <a:r>
              <a:rPr lang="en-NZ" sz="2800" b="1" dirty="0">
                <a:solidFill>
                  <a:srgbClr val="0000FF"/>
                </a:solidFill>
                <a:cs typeface="Calibri"/>
              </a:rPr>
              <a:t>https://canvas.auckland.ac.nz</a:t>
            </a:r>
            <a:endParaRPr lang="en-NZ" sz="2800" b="1" dirty="0">
              <a:solidFill>
                <a:srgbClr val="0000FF"/>
              </a:solidFill>
              <a:latin typeface="Calibri"/>
              <a:cs typeface="Calibri"/>
            </a:endParaRPr>
          </a:p>
        </p:txBody>
      </p:sp>
      <p:sp>
        <p:nvSpPr>
          <p:cNvPr id="11" name="TextBox 10"/>
          <p:cNvSpPr txBox="1"/>
          <p:nvPr/>
        </p:nvSpPr>
        <p:spPr>
          <a:xfrm>
            <a:off x="304800" y="1295400"/>
            <a:ext cx="8839200" cy="523220"/>
          </a:xfrm>
          <a:prstGeom prst="rect">
            <a:avLst/>
          </a:prstGeom>
          <a:noFill/>
        </p:spPr>
        <p:txBody>
          <a:bodyPr wrap="square" rtlCol="0">
            <a:spAutoFit/>
          </a:bodyPr>
          <a:lstStyle/>
          <a:p>
            <a:r>
              <a:rPr lang="en-US" sz="2800" b="1" dirty="0">
                <a:solidFill>
                  <a:srgbClr val="0000FF"/>
                </a:solidFill>
              </a:rPr>
              <a:t>https://</a:t>
            </a:r>
            <a:r>
              <a:rPr lang="en-US" sz="2800" b="1" dirty="0" err="1">
                <a:solidFill>
                  <a:srgbClr val="0000FF"/>
                </a:solidFill>
              </a:rPr>
              <a:t>www.cs.auckland.ac.nz</a:t>
            </a:r>
            <a:r>
              <a:rPr lang="en-US" sz="2800" b="1" dirty="0">
                <a:solidFill>
                  <a:srgbClr val="0000FF"/>
                </a:solidFill>
              </a:rPr>
              <a:t>/courses/compsci101ssc/</a:t>
            </a:r>
          </a:p>
        </p:txBody>
      </p:sp>
      <p:pic>
        <p:nvPicPr>
          <p:cNvPr id="4" name="Picture 3">
            <a:extLst>
              <a:ext uri="{FF2B5EF4-FFF2-40B4-BE49-F238E27FC236}">
                <a16:creationId xmlns:a16="http://schemas.microsoft.com/office/drawing/2014/main" id="{AC512DE1-AE46-6D41-AB7C-8EE2BAC5FF29}"/>
              </a:ext>
            </a:extLst>
          </p:cNvPr>
          <p:cNvPicPr>
            <a:picLocks noChangeAspect="1"/>
          </p:cNvPicPr>
          <p:nvPr/>
        </p:nvPicPr>
        <p:blipFill>
          <a:blip r:embed="rId3"/>
          <a:stretch>
            <a:fillRect/>
          </a:stretch>
        </p:blipFill>
        <p:spPr>
          <a:xfrm>
            <a:off x="5057093" y="3365067"/>
            <a:ext cx="4163107" cy="3492933"/>
          </a:xfrm>
          <a:prstGeom prst="rect">
            <a:avLst/>
          </a:prstGeom>
        </p:spPr>
      </p:pic>
    </p:spTree>
    <p:extLst>
      <p:ext uri="{BB962C8B-B14F-4D97-AF65-F5344CB8AC3E}">
        <p14:creationId xmlns:p14="http://schemas.microsoft.com/office/powerpoint/2010/main" val="2405475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9067800" cy="609600"/>
          </a:xfrm>
        </p:spPr>
        <p:txBody>
          <a:bodyPr>
            <a:normAutofit fontScale="90000"/>
          </a:bodyPr>
          <a:lstStyle/>
          <a:p>
            <a:r>
              <a:rPr lang="en-NZ" dirty="0"/>
              <a:t>Learning outcomes for CompSci 101</a:t>
            </a:r>
          </a:p>
        </p:txBody>
      </p:sp>
      <p:sp>
        <p:nvSpPr>
          <p:cNvPr id="3" name="Content Placeholder 2"/>
          <p:cNvSpPr>
            <a:spLocks noGrp="1"/>
          </p:cNvSpPr>
          <p:nvPr>
            <p:ph sz="quarter" idx="1"/>
          </p:nvPr>
        </p:nvSpPr>
        <p:spPr>
          <a:xfrm>
            <a:off x="76200" y="838200"/>
            <a:ext cx="8991600" cy="5334000"/>
          </a:xfrm>
        </p:spPr>
        <p:txBody>
          <a:bodyPr>
            <a:normAutofit/>
          </a:bodyPr>
          <a:lstStyle/>
          <a:p>
            <a:pPr marL="246063" lvl="1" indent="-246063">
              <a:spcBef>
                <a:spcPts val="528"/>
              </a:spcBef>
            </a:pPr>
            <a:r>
              <a:rPr lang="en-US" sz="2400" dirty="0">
                <a:latin typeface="Calibri"/>
                <a:cs typeface="Calibri"/>
              </a:rPr>
              <a:t>determine the state of the program both during and after execution, given a code listing that may include functions and parameters, loops, conditionals and sequences,</a:t>
            </a:r>
          </a:p>
          <a:p>
            <a:pPr marL="246063" lvl="1" indent="-246063">
              <a:spcBef>
                <a:spcPts val="528"/>
              </a:spcBef>
            </a:pPr>
            <a:r>
              <a:rPr lang="en-US" sz="2400" dirty="0">
                <a:latin typeface="Calibri"/>
                <a:cs typeface="Calibri"/>
              </a:rPr>
              <a:t>implement a given algorithm using Python,</a:t>
            </a:r>
          </a:p>
          <a:p>
            <a:pPr marL="246063" lvl="1" indent="-246063">
              <a:spcBef>
                <a:spcPts val="528"/>
              </a:spcBef>
            </a:pPr>
            <a:r>
              <a:rPr lang="en-US" sz="2400" dirty="0">
                <a:latin typeface="Calibri"/>
                <a:cs typeface="Calibri"/>
              </a:rPr>
              <a:t>show that a program meets given specifications by writing appropriate tests,</a:t>
            </a:r>
          </a:p>
          <a:p>
            <a:pPr marL="246063" lvl="1" indent="-246063">
              <a:spcBef>
                <a:spcPts val="528"/>
              </a:spcBef>
            </a:pPr>
            <a:r>
              <a:rPr lang="en-US" sz="2400" dirty="0">
                <a:latin typeface="Calibri"/>
                <a:cs typeface="Calibri"/>
              </a:rPr>
              <a:t>provide a useful level of documentation, in the form of program comments, for all programs developed,</a:t>
            </a:r>
          </a:p>
          <a:p>
            <a:pPr marL="246063" lvl="1" indent="-246063">
              <a:spcBef>
                <a:spcPts val="528"/>
              </a:spcBef>
            </a:pPr>
            <a:r>
              <a:rPr lang="en-US" sz="2400" dirty="0">
                <a:latin typeface="Calibri"/>
                <a:cs typeface="Calibri"/>
              </a:rPr>
              <a:t>decompose a simple problem into several smaller tasks, </a:t>
            </a:r>
          </a:p>
          <a:p>
            <a:pPr marL="246063" lvl="1" indent="-246063">
              <a:spcBef>
                <a:spcPts val="528"/>
              </a:spcBef>
            </a:pPr>
            <a:r>
              <a:rPr lang="en-US" sz="2400" dirty="0">
                <a:latin typeface="Calibri"/>
                <a:cs typeface="Calibri"/>
              </a:rPr>
              <a:t>given a brief textual description of the problem, </a:t>
            </a:r>
          </a:p>
          <a:p>
            <a:pPr marL="246063" lvl="1" indent="-246063">
              <a:spcBef>
                <a:spcPts val="528"/>
              </a:spcBef>
            </a:pPr>
            <a:r>
              <a:rPr lang="en-US" sz="2400" dirty="0">
                <a:latin typeface="Calibri"/>
                <a:cs typeface="Calibri"/>
              </a:rPr>
              <a:t>compose functions that perform a specified task into a program that solves a given problem,</a:t>
            </a:r>
          </a:p>
          <a:p>
            <a:pPr marL="246063" lvl="1" indent="-246063">
              <a:spcBef>
                <a:spcPts val="528"/>
              </a:spcBef>
            </a:pPr>
            <a:r>
              <a:rPr lang="en-US" sz="2400" dirty="0">
                <a:latin typeface="Calibri"/>
                <a:cs typeface="Calibri"/>
              </a:rPr>
              <a:t>describe program design and syntax using written language,</a:t>
            </a:r>
          </a:p>
          <a:p>
            <a:pPr lvl="1"/>
            <a:endParaRPr lang="en-US" dirty="0"/>
          </a:p>
          <a:p>
            <a:pPr lvl="1"/>
            <a:endParaRPr lang="en-NZ" dirty="0"/>
          </a:p>
        </p:txBody>
      </p:sp>
      <p:sp>
        <p:nvSpPr>
          <p:cNvPr id="4" name="Footer Placeholder 3"/>
          <p:cNvSpPr>
            <a:spLocks noGrp="1"/>
          </p:cNvSpPr>
          <p:nvPr>
            <p:ph type="ftr" sz="quarter" idx="3"/>
          </p:nvPr>
        </p:nvSpPr>
        <p:spPr/>
        <p:txBody>
          <a:bodyPr/>
          <a:lstStyle/>
          <a:p>
            <a:r>
              <a:rPr lang="en-US"/>
              <a:t>CompSci 101 - Principles of Programming</a:t>
            </a:r>
            <a:endParaRPr lang="en-US" dirty="0"/>
          </a:p>
        </p:txBody>
      </p:sp>
      <p:sp>
        <p:nvSpPr>
          <p:cNvPr id="5" name="Slide Number Placeholder 4"/>
          <p:cNvSpPr>
            <a:spLocks noGrp="1"/>
          </p:cNvSpPr>
          <p:nvPr>
            <p:ph type="sldNum" sz="quarter" idx="4"/>
          </p:nvPr>
        </p:nvSpPr>
        <p:spPr/>
        <p:txBody>
          <a:bodyPr/>
          <a:lstStyle/>
          <a:p>
            <a:fld id="{960975F2-62ED-B740-81EF-2CA8EADE5EA3}" type="slidenum">
              <a:rPr lang="en-US" smtClean="0"/>
              <a:t>30</a:t>
            </a:fld>
            <a:endParaRPr lang="en-US" dirty="0"/>
          </a:p>
        </p:txBody>
      </p:sp>
    </p:spTree>
    <p:extLst>
      <p:ext uri="{BB962C8B-B14F-4D97-AF65-F5344CB8AC3E}">
        <p14:creationId xmlns:p14="http://schemas.microsoft.com/office/powerpoint/2010/main" val="1193688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Algorithms</a:t>
            </a:r>
          </a:p>
        </p:txBody>
      </p:sp>
      <p:sp>
        <p:nvSpPr>
          <p:cNvPr id="3" name="Content Placeholder 2"/>
          <p:cNvSpPr>
            <a:spLocks noGrp="1"/>
          </p:cNvSpPr>
          <p:nvPr>
            <p:ph sz="quarter" idx="1"/>
          </p:nvPr>
        </p:nvSpPr>
        <p:spPr>
          <a:xfrm>
            <a:off x="76200" y="762000"/>
            <a:ext cx="8991600" cy="5334000"/>
          </a:xfrm>
        </p:spPr>
        <p:txBody>
          <a:bodyPr>
            <a:normAutofit/>
          </a:bodyPr>
          <a:lstStyle/>
          <a:p>
            <a:pPr marL="0" lvl="1" indent="0">
              <a:spcBef>
                <a:spcPts val="528"/>
              </a:spcBef>
              <a:buNone/>
            </a:pPr>
            <a:r>
              <a:rPr lang="en-US" sz="2400" dirty="0">
                <a:latin typeface="Calibri"/>
                <a:ea typeface="ＭＳ Ｐゴシック" charset="0"/>
                <a:cs typeface="ＭＳ Ｐゴシック" charset="0"/>
              </a:rPr>
              <a:t>A finite set of steps that specify a sequence of operations to be carried out in order to solve a specific problem.</a:t>
            </a:r>
          </a:p>
          <a:p>
            <a:pPr marL="246063" lvl="1" indent="-246063">
              <a:spcBef>
                <a:spcPts val="528"/>
              </a:spcBef>
            </a:pPr>
            <a:endParaRPr lang="en-US" sz="2400" dirty="0">
              <a:latin typeface="Calibri"/>
              <a:ea typeface="ＭＳ Ｐゴシック" charset="0"/>
              <a:cs typeface="ＭＳ Ｐゴシック" charset="0"/>
            </a:endParaRPr>
          </a:p>
          <a:p>
            <a:pPr marL="0" lvl="1" indent="0">
              <a:spcBef>
                <a:spcPts val="528"/>
              </a:spcBef>
              <a:buNone/>
            </a:pPr>
            <a:r>
              <a:rPr lang="en-US" sz="2400" dirty="0">
                <a:latin typeface="Calibri"/>
                <a:ea typeface="ＭＳ Ｐゴシック" charset="0"/>
                <a:cs typeface="ＭＳ Ｐゴシック" charset="0"/>
              </a:rPr>
              <a:t>A better definition:</a:t>
            </a:r>
          </a:p>
          <a:p>
            <a:pPr marL="246063" lvl="1" indent="-246063">
              <a:spcBef>
                <a:spcPts val="528"/>
              </a:spcBef>
            </a:pPr>
            <a:endParaRPr lang="en-US" sz="2400" dirty="0">
              <a:latin typeface="Calibri"/>
              <a:ea typeface="ＭＳ Ｐゴシック" charset="0"/>
              <a:cs typeface="ＭＳ Ｐゴシック" charset="0"/>
            </a:endParaRPr>
          </a:p>
          <a:p>
            <a:pPr marL="246063" lvl="1" indent="-246063">
              <a:spcBef>
                <a:spcPts val="528"/>
              </a:spcBef>
            </a:pPr>
            <a:endParaRPr lang="en-US" sz="2400" dirty="0">
              <a:latin typeface="Calibri"/>
              <a:ea typeface="ＭＳ Ｐゴシック" charset="0"/>
              <a:cs typeface="ＭＳ Ｐゴシック" charset="0"/>
            </a:endParaRPr>
          </a:p>
          <a:p>
            <a:pPr lvl="1"/>
            <a:endParaRPr lang="en-US" dirty="0"/>
          </a:p>
          <a:p>
            <a:pPr lvl="1"/>
            <a:endParaRPr lang="en-NZ" dirty="0"/>
          </a:p>
        </p:txBody>
      </p:sp>
      <p:sp>
        <p:nvSpPr>
          <p:cNvPr id="7" name="Slide Number Placeholder 6"/>
          <p:cNvSpPr>
            <a:spLocks noGrp="1"/>
          </p:cNvSpPr>
          <p:nvPr>
            <p:ph type="sldNum" sz="quarter" idx="4"/>
          </p:nvPr>
        </p:nvSpPr>
        <p:spPr>
          <a:xfrm>
            <a:off x="8534400" y="6553200"/>
            <a:ext cx="457200" cy="152400"/>
          </a:xfrm>
        </p:spPr>
        <p:txBody>
          <a:bodyPr/>
          <a:lstStyle/>
          <a:p>
            <a:fld id="{B6F15528-21DE-4FAA-801E-634DDDAF4B2B}" type="slidenum">
              <a:rPr lang="en-US" smtClean="0"/>
              <a:pPr/>
              <a:t>31</a:t>
            </a:fld>
            <a:endParaRPr lang="en-US" dirty="0"/>
          </a:p>
        </p:txBody>
      </p:sp>
      <p:pic>
        <p:nvPicPr>
          <p:cNvPr id="4" name="Picture 3"/>
          <p:cNvPicPr>
            <a:picLocks noChangeAspect="1"/>
          </p:cNvPicPr>
          <p:nvPr/>
        </p:nvPicPr>
        <p:blipFill>
          <a:blip r:embed="rId3"/>
          <a:stretch>
            <a:fillRect/>
          </a:stretch>
        </p:blipFill>
        <p:spPr>
          <a:xfrm>
            <a:off x="3581400" y="2057400"/>
            <a:ext cx="5392791" cy="4421467"/>
          </a:xfrm>
          <a:prstGeom prst="rect">
            <a:avLst/>
          </a:prstGeom>
          <a:ln>
            <a:solidFill>
              <a:srgbClr val="000090"/>
            </a:solidFill>
          </a:ln>
        </p:spPr>
      </p:pic>
      <p:sp>
        <p:nvSpPr>
          <p:cNvPr id="5" name="TextBox 4"/>
          <p:cNvSpPr txBox="1"/>
          <p:nvPr/>
        </p:nvSpPr>
        <p:spPr>
          <a:xfrm>
            <a:off x="304800" y="2743200"/>
            <a:ext cx="3200400" cy="2049792"/>
          </a:xfrm>
          <a:prstGeom prst="rect">
            <a:avLst/>
          </a:prstGeom>
          <a:noFill/>
        </p:spPr>
        <p:txBody>
          <a:bodyPr wrap="square" rtlCol="0">
            <a:spAutoFit/>
          </a:bodyPr>
          <a:lstStyle/>
          <a:p>
            <a:pPr marL="246063" lvl="1" indent="-246063" algn="ctr">
              <a:spcBef>
                <a:spcPts val="528"/>
              </a:spcBef>
            </a:pPr>
            <a:r>
              <a:rPr lang="en-US" sz="2400" dirty="0">
                <a:solidFill>
                  <a:srgbClr val="000090"/>
                </a:solidFill>
                <a:latin typeface="Calibri"/>
              </a:rPr>
              <a:t>An algorithm is a </a:t>
            </a:r>
          </a:p>
          <a:p>
            <a:pPr marL="246063" lvl="1" indent="-246063" algn="ctr">
              <a:spcBef>
                <a:spcPts val="528"/>
              </a:spcBef>
            </a:pPr>
            <a:r>
              <a:rPr lang="en-US" sz="2400" dirty="0">
                <a:solidFill>
                  <a:srgbClr val="000090"/>
                </a:solidFill>
                <a:latin typeface="Calibri"/>
              </a:rPr>
              <a:t>well-defined, </a:t>
            </a:r>
          </a:p>
          <a:p>
            <a:pPr marL="246063" lvl="1" indent="-246063" algn="ctr">
              <a:spcBef>
                <a:spcPts val="528"/>
              </a:spcBef>
            </a:pPr>
            <a:r>
              <a:rPr lang="en-US" sz="2400" b="1" dirty="0">
                <a:solidFill>
                  <a:srgbClr val="0000FF"/>
                </a:solidFill>
                <a:latin typeface="Calibri"/>
              </a:rPr>
              <a:t>unambiguous </a:t>
            </a:r>
          </a:p>
          <a:p>
            <a:pPr marL="246063" lvl="1" indent="-246063" algn="ctr">
              <a:spcBef>
                <a:spcPts val="528"/>
              </a:spcBef>
            </a:pPr>
            <a:r>
              <a:rPr lang="en-US" sz="2400" dirty="0">
                <a:solidFill>
                  <a:srgbClr val="000090"/>
                </a:solidFill>
                <a:latin typeface="Calibri"/>
              </a:rPr>
              <a:t>sequence of steps</a:t>
            </a:r>
          </a:p>
          <a:p>
            <a:endParaRPr lang="en-US" dirty="0"/>
          </a:p>
        </p:txBody>
      </p:sp>
      <p:sp>
        <p:nvSpPr>
          <p:cNvPr id="8" name="Footer Placeholder 7"/>
          <p:cNvSpPr>
            <a:spLocks noGrp="1"/>
          </p:cNvSpPr>
          <p:nvPr>
            <p:ph type="ftr" sz="quarter" idx="3"/>
          </p:nvPr>
        </p:nvSpPr>
        <p:spPr/>
        <p:txBody>
          <a:bodyPr/>
          <a:lstStyle/>
          <a:p>
            <a:r>
              <a:rPr lang="en-US"/>
              <a:t>CompSci 101 - Principles of Programming</a:t>
            </a:r>
            <a:endParaRPr lang="en-US" dirty="0"/>
          </a:p>
        </p:txBody>
      </p:sp>
    </p:spTree>
    <p:extLst>
      <p:ext uri="{BB962C8B-B14F-4D97-AF65-F5344CB8AC3E}">
        <p14:creationId xmlns:p14="http://schemas.microsoft.com/office/powerpoint/2010/main" val="62125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p:cNvSpPr>
            <a:spLocks noChangeAspect="1" noEditPoints="1" noChangeArrowheads="1"/>
          </p:cNvSpPr>
          <p:nvPr/>
        </p:nvSpPr>
        <p:spPr bwMode="auto">
          <a:xfrm>
            <a:off x="-152399" y="520210"/>
            <a:ext cx="2438399" cy="155968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00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ctr" eaLnBrk="1" hangingPunct="1">
              <a:defRPr/>
            </a:pPr>
            <a:r>
              <a:rPr lang="en-US" sz="2000" b="1" dirty="0">
                <a:ea typeface="MS Pゴシック" pitchFamily="-92" charset="-128"/>
                <a:cs typeface="MS Pゴシック" pitchFamily="-92" charset="-128"/>
              </a:rPr>
              <a:t>HOW TO GET TO UNI</a:t>
            </a:r>
          </a:p>
        </p:txBody>
      </p:sp>
      <p:sp>
        <p:nvSpPr>
          <p:cNvPr id="2" name="Title 1"/>
          <p:cNvSpPr>
            <a:spLocks noGrp="1"/>
          </p:cNvSpPr>
          <p:nvPr>
            <p:ph type="title"/>
          </p:nvPr>
        </p:nvSpPr>
        <p:spPr/>
        <p:txBody>
          <a:bodyPr>
            <a:normAutofit fontScale="90000"/>
          </a:bodyPr>
          <a:lstStyle/>
          <a:p>
            <a:r>
              <a:rPr lang="en-NZ" dirty="0"/>
              <a:t>Algorithms – what kind of steps?</a:t>
            </a:r>
          </a:p>
        </p:txBody>
      </p:sp>
      <p:sp>
        <p:nvSpPr>
          <p:cNvPr id="3" name="Content Placeholder 2"/>
          <p:cNvSpPr>
            <a:spLocks noGrp="1"/>
          </p:cNvSpPr>
          <p:nvPr>
            <p:ph sz="quarter" idx="1"/>
          </p:nvPr>
        </p:nvSpPr>
        <p:spPr>
          <a:xfrm>
            <a:off x="76200" y="1143000"/>
            <a:ext cx="8991600" cy="5334000"/>
          </a:xfrm>
        </p:spPr>
        <p:txBody>
          <a:bodyPr>
            <a:normAutofit/>
          </a:bodyPr>
          <a:lstStyle/>
          <a:p>
            <a:pPr marL="246063" lvl="1" indent="-246063">
              <a:spcBef>
                <a:spcPts val="528"/>
              </a:spcBef>
            </a:pPr>
            <a:endParaRPr lang="en-US" sz="2400" dirty="0">
              <a:latin typeface="Calibri"/>
              <a:ea typeface="ＭＳ Ｐゴシック" charset="0"/>
              <a:cs typeface="ＭＳ Ｐゴシック" charset="0"/>
            </a:endParaRPr>
          </a:p>
          <a:p>
            <a:pPr marL="246063" lvl="1" indent="-246063">
              <a:spcBef>
                <a:spcPts val="528"/>
              </a:spcBef>
            </a:pPr>
            <a:endParaRPr lang="en-US" sz="2400" dirty="0">
              <a:latin typeface="Calibri"/>
              <a:ea typeface="ＭＳ Ｐゴシック" charset="0"/>
              <a:cs typeface="ＭＳ Ｐゴシック" charset="0"/>
            </a:endParaRPr>
          </a:p>
          <a:p>
            <a:pPr marL="246063" lvl="1" indent="-246063">
              <a:spcBef>
                <a:spcPts val="528"/>
              </a:spcBef>
            </a:pPr>
            <a:endParaRPr lang="en-US" sz="2400" dirty="0">
              <a:latin typeface="Calibri"/>
              <a:ea typeface="ＭＳ Ｐゴシック" charset="0"/>
              <a:cs typeface="ＭＳ Ｐゴシック" charset="0"/>
            </a:endParaRPr>
          </a:p>
          <a:p>
            <a:pPr lvl="1"/>
            <a:endParaRPr lang="en-US" dirty="0"/>
          </a:p>
          <a:p>
            <a:pPr lvl="1"/>
            <a:endParaRPr lang="en-NZ" dirty="0"/>
          </a:p>
        </p:txBody>
      </p:sp>
      <p:sp>
        <p:nvSpPr>
          <p:cNvPr id="5" name="TextBox 4"/>
          <p:cNvSpPr txBox="1"/>
          <p:nvPr/>
        </p:nvSpPr>
        <p:spPr>
          <a:xfrm>
            <a:off x="1676400" y="2738735"/>
            <a:ext cx="7848600" cy="461665"/>
          </a:xfrm>
          <a:prstGeom prst="rect">
            <a:avLst/>
          </a:prstGeom>
          <a:noFill/>
        </p:spPr>
        <p:txBody>
          <a:bodyPr wrap="square" rtlCol="0">
            <a:spAutoFit/>
          </a:bodyPr>
          <a:lstStyle/>
          <a:p>
            <a:pPr marL="246063" lvl="1" indent="-246063">
              <a:spcBef>
                <a:spcPts val="528"/>
              </a:spcBef>
            </a:pPr>
            <a:r>
              <a:rPr lang="en-US" sz="2400" dirty="0">
                <a:solidFill>
                  <a:srgbClr val="000090"/>
                </a:solidFill>
                <a:latin typeface="Calibri"/>
              </a:rPr>
              <a:t>Walk to the bus stop at the shops up the road</a:t>
            </a:r>
            <a:endParaRPr lang="en-US" dirty="0"/>
          </a:p>
        </p:txBody>
      </p:sp>
      <p:sp>
        <p:nvSpPr>
          <p:cNvPr id="8" name="TextBox 7"/>
          <p:cNvSpPr txBox="1"/>
          <p:nvPr/>
        </p:nvSpPr>
        <p:spPr>
          <a:xfrm>
            <a:off x="1676400" y="3424535"/>
            <a:ext cx="7848600" cy="461665"/>
          </a:xfrm>
          <a:prstGeom prst="rect">
            <a:avLst/>
          </a:prstGeom>
          <a:noFill/>
        </p:spPr>
        <p:txBody>
          <a:bodyPr wrap="square" rtlCol="0">
            <a:spAutoFit/>
          </a:bodyPr>
          <a:lstStyle/>
          <a:p>
            <a:pPr marL="246063" lvl="1" indent="-246063">
              <a:spcBef>
                <a:spcPts val="528"/>
              </a:spcBef>
            </a:pPr>
            <a:r>
              <a:rPr lang="en-US" sz="2400" dirty="0">
                <a:solidFill>
                  <a:srgbClr val="000090"/>
                </a:solidFill>
                <a:latin typeface="Calibri"/>
              </a:rPr>
              <a:t>Get on bus number "101"</a:t>
            </a:r>
            <a:endParaRPr lang="en-US" dirty="0"/>
          </a:p>
        </p:txBody>
      </p:sp>
      <p:sp>
        <p:nvSpPr>
          <p:cNvPr id="9" name="TextBox 8"/>
          <p:cNvSpPr txBox="1"/>
          <p:nvPr/>
        </p:nvSpPr>
        <p:spPr>
          <a:xfrm>
            <a:off x="1676400" y="4186535"/>
            <a:ext cx="7848600" cy="461665"/>
          </a:xfrm>
          <a:prstGeom prst="rect">
            <a:avLst/>
          </a:prstGeom>
          <a:noFill/>
        </p:spPr>
        <p:txBody>
          <a:bodyPr wrap="square" rtlCol="0">
            <a:spAutoFit/>
          </a:bodyPr>
          <a:lstStyle/>
          <a:p>
            <a:pPr marL="246063" lvl="1" indent="-246063">
              <a:spcBef>
                <a:spcPts val="528"/>
              </a:spcBef>
            </a:pPr>
            <a:r>
              <a:rPr lang="en-US" sz="2400" dirty="0">
                <a:solidFill>
                  <a:srgbClr val="000090"/>
                </a:solidFill>
                <a:latin typeface="Calibri"/>
              </a:rPr>
              <a:t>Pay the bus driver $4.50</a:t>
            </a:r>
            <a:endParaRPr lang="en-US" dirty="0"/>
          </a:p>
        </p:txBody>
      </p:sp>
      <p:sp>
        <p:nvSpPr>
          <p:cNvPr id="10" name="TextBox 9"/>
          <p:cNvSpPr txBox="1"/>
          <p:nvPr/>
        </p:nvSpPr>
        <p:spPr>
          <a:xfrm>
            <a:off x="1676400" y="4796135"/>
            <a:ext cx="7848600" cy="461665"/>
          </a:xfrm>
          <a:prstGeom prst="rect">
            <a:avLst/>
          </a:prstGeom>
          <a:noFill/>
        </p:spPr>
        <p:txBody>
          <a:bodyPr wrap="square" rtlCol="0">
            <a:spAutoFit/>
          </a:bodyPr>
          <a:lstStyle/>
          <a:p>
            <a:pPr marL="246063" lvl="1" indent="-246063">
              <a:spcBef>
                <a:spcPts val="528"/>
              </a:spcBef>
            </a:pPr>
            <a:r>
              <a:rPr lang="en-US" sz="2400" dirty="0">
                <a:solidFill>
                  <a:srgbClr val="000090"/>
                </a:solidFill>
                <a:latin typeface="Calibri"/>
              </a:rPr>
              <a:t>Get off at the Symonds St bus stop</a:t>
            </a:r>
          </a:p>
        </p:txBody>
      </p:sp>
      <p:sp>
        <p:nvSpPr>
          <p:cNvPr id="11" name="TextBox 10"/>
          <p:cNvSpPr txBox="1"/>
          <p:nvPr/>
        </p:nvSpPr>
        <p:spPr>
          <a:xfrm>
            <a:off x="1676400" y="5558135"/>
            <a:ext cx="7848600" cy="461665"/>
          </a:xfrm>
          <a:prstGeom prst="rect">
            <a:avLst/>
          </a:prstGeom>
          <a:noFill/>
        </p:spPr>
        <p:txBody>
          <a:bodyPr wrap="square" rtlCol="0">
            <a:spAutoFit/>
          </a:bodyPr>
          <a:lstStyle/>
          <a:p>
            <a:pPr marL="246063" lvl="1" indent="-246063">
              <a:spcBef>
                <a:spcPts val="528"/>
              </a:spcBef>
            </a:pPr>
            <a:r>
              <a:rPr lang="en-US" sz="2400" dirty="0">
                <a:solidFill>
                  <a:srgbClr val="000090"/>
                </a:solidFill>
                <a:latin typeface="Calibri"/>
              </a:rPr>
              <a:t>Walk 200m to the Computer Science building</a:t>
            </a:r>
            <a:endParaRPr lang="en-US" dirty="0"/>
          </a:p>
        </p:txBody>
      </p:sp>
      <p:pic>
        <p:nvPicPr>
          <p:cNvPr id="14" name="Picture 13"/>
          <p:cNvPicPr>
            <a:picLocks noChangeAspect="1"/>
          </p:cNvPicPr>
          <p:nvPr/>
        </p:nvPicPr>
        <p:blipFill>
          <a:blip r:embed="rId3"/>
          <a:stretch>
            <a:fillRect/>
          </a:stretch>
        </p:blipFill>
        <p:spPr>
          <a:xfrm>
            <a:off x="5715000" y="3576935"/>
            <a:ext cx="2829543" cy="1295400"/>
          </a:xfrm>
          <a:prstGeom prst="rect">
            <a:avLst/>
          </a:prstGeom>
          <a:scene3d>
            <a:camera prst="orthographicFront"/>
            <a:lightRig rig="threePt" dir="t"/>
          </a:scene3d>
        </p:spPr>
      </p:pic>
      <p:cxnSp>
        <p:nvCxnSpPr>
          <p:cNvPr id="16" name="Straight Arrow Connector 15"/>
          <p:cNvCxnSpPr/>
          <p:nvPr/>
        </p:nvCxnSpPr>
        <p:spPr bwMode="auto">
          <a:xfrm>
            <a:off x="609600" y="3725540"/>
            <a:ext cx="0" cy="1837060"/>
          </a:xfrm>
          <a:prstGeom prst="straightConnector1">
            <a:avLst/>
          </a:prstGeom>
          <a:solidFill>
            <a:schemeClr val="accent1"/>
          </a:solidFill>
          <a:ln w="19050" cap="flat" cmpd="sng" algn="ctr">
            <a:solidFill>
              <a:srgbClr val="FF00FF"/>
            </a:solidFill>
            <a:prstDash val="solid"/>
            <a:round/>
            <a:headEnd type="none" w="med" len="med"/>
            <a:tailEnd type="arrow"/>
          </a:ln>
          <a:effectLst/>
        </p:spPr>
      </p:cxnSp>
      <p:sp>
        <p:nvSpPr>
          <p:cNvPr id="18" name="TextBox 17"/>
          <p:cNvSpPr txBox="1"/>
          <p:nvPr/>
        </p:nvSpPr>
        <p:spPr>
          <a:xfrm>
            <a:off x="2743200" y="1143000"/>
            <a:ext cx="6223000" cy="830997"/>
          </a:xfrm>
          <a:prstGeom prst="rect">
            <a:avLst/>
          </a:prstGeom>
          <a:noFill/>
        </p:spPr>
        <p:txBody>
          <a:bodyPr wrap="square" rtlCol="0">
            <a:spAutoFit/>
          </a:bodyPr>
          <a:lstStyle/>
          <a:p>
            <a:pPr marL="246063" lvl="1" indent="-246063" algn="ctr">
              <a:spcBef>
                <a:spcPts val="528"/>
              </a:spcBef>
            </a:pPr>
            <a:r>
              <a:rPr lang="en-US" sz="2400" dirty="0">
                <a:solidFill>
                  <a:srgbClr val="000090"/>
                </a:solidFill>
                <a:latin typeface="Calibri"/>
              </a:rPr>
              <a:t>An algorithm is a well-defined, </a:t>
            </a:r>
            <a:r>
              <a:rPr lang="en-US" sz="2400" b="1" dirty="0">
                <a:solidFill>
                  <a:srgbClr val="0000FF"/>
                </a:solidFill>
                <a:latin typeface="Calibri"/>
              </a:rPr>
              <a:t>unambiguous </a:t>
            </a:r>
            <a:r>
              <a:rPr lang="en-US" sz="2400" dirty="0">
                <a:solidFill>
                  <a:srgbClr val="000090"/>
                </a:solidFill>
                <a:latin typeface="Calibri"/>
              </a:rPr>
              <a:t>sequence of steps</a:t>
            </a:r>
          </a:p>
        </p:txBody>
      </p:sp>
      <p:sp>
        <p:nvSpPr>
          <p:cNvPr id="4" name="Footer Placeholder 3"/>
          <p:cNvSpPr>
            <a:spLocks noGrp="1"/>
          </p:cNvSpPr>
          <p:nvPr>
            <p:ph type="ftr" sz="quarter" idx="3"/>
          </p:nvPr>
        </p:nvSpPr>
        <p:spPr/>
        <p:txBody>
          <a:bodyPr/>
          <a:lstStyle/>
          <a:p>
            <a:r>
              <a:rPr lang="en-US"/>
              <a:t>CompSci 101 - Principles of Programming</a:t>
            </a:r>
            <a:endParaRPr lang="en-US" dirty="0"/>
          </a:p>
        </p:txBody>
      </p:sp>
      <p:sp>
        <p:nvSpPr>
          <p:cNvPr id="12" name="Slide Number Placeholder 11"/>
          <p:cNvSpPr>
            <a:spLocks noGrp="1"/>
          </p:cNvSpPr>
          <p:nvPr>
            <p:ph type="sldNum" sz="quarter" idx="4"/>
          </p:nvPr>
        </p:nvSpPr>
        <p:spPr/>
        <p:txBody>
          <a:bodyPr/>
          <a:lstStyle/>
          <a:p>
            <a:fld id="{960975F2-62ED-B740-81EF-2CA8EADE5EA3}" type="slidenum">
              <a:rPr lang="en-US" smtClean="0"/>
              <a:t>32</a:t>
            </a:fld>
            <a:endParaRPr lang="en-US" dirty="0"/>
          </a:p>
        </p:txBody>
      </p:sp>
      <p:sp>
        <p:nvSpPr>
          <p:cNvPr id="19" name="TextBox 18"/>
          <p:cNvSpPr txBox="1"/>
          <p:nvPr/>
        </p:nvSpPr>
        <p:spPr>
          <a:xfrm>
            <a:off x="0" y="2971800"/>
            <a:ext cx="1447800" cy="775597"/>
          </a:xfrm>
          <a:prstGeom prst="rect">
            <a:avLst/>
          </a:prstGeom>
          <a:noFill/>
        </p:spPr>
        <p:txBody>
          <a:bodyPr wrap="square" rtlCol="0">
            <a:spAutoFit/>
          </a:bodyPr>
          <a:lstStyle/>
          <a:p>
            <a:pPr marL="246063" lvl="1" indent="-246063" algn="ctr">
              <a:spcBef>
                <a:spcPts val="528"/>
              </a:spcBef>
            </a:pPr>
            <a:r>
              <a:rPr lang="en-US" sz="2000" b="1" dirty="0">
                <a:solidFill>
                  <a:srgbClr val="FF00FF"/>
                </a:solidFill>
                <a:latin typeface="Calibri"/>
              </a:rPr>
              <a:t>sequential</a:t>
            </a:r>
          </a:p>
          <a:p>
            <a:pPr marL="246063" lvl="1" indent="-246063" algn="ctr">
              <a:spcBef>
                <a:spcPts val="528"/>
              </a:spcBef>
            </a:pPr>
            <a:r>
              <a:rPr lang="en-US" sz="2000" b="1" dirty="0">
                <a:solidFill>
                  <a:srgbClr val="FF00FF"/>
                </a:solidFill>
                <a:latin typeface="Calibri"/>
              </a:rPr>
              <a:t> operations</a:t>
            </a:r>
            <a:endParaRPr lang="en-US" sz="2000" b="1" dirty="0">
              <a:solidFill>
                <a:srgbClr val="FF00FF"/>
              </a:solidFill>
            </a:endParaRPr>
          </a:p>
        </p:txBody>
      </p:sp>
    </p:spTree>
    <p:extLst>
      <p:ext uri="{BB962C8B-B14F-4D97-AF65-F5344CB8AC3E}">
        <p14:creationId xmlns:p14="http://schemas.microsoft.com/office/powerpoint/2010/main" val="92299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Algorithms – what kind of steps?</a:t>
            </a:r>
          </a:p>
        </p:txBody>
      </p:sp>
      <p:sp>
        <p:nvSpPr>
          <p:cNvPr id="3" name="Content Placeholder 2"/>
          <p:cNvSpPr>
            <a:spLocks noGrp="1"/>
          </p:cNvSpPr>
          <p:nvPr>
            <p:ph sz="quarter" idx="1"/>
          </p:nvPr>
        </p:nvSpPr>
        <p:spPr>
          <a:xfrm>
            <a:off x="76200" y="1143000"/>
            <a:ext cx="8991600" cy="5334000"/>
          </a:xfrm>
        </p:spPr>
        <p:txBody>
          <a:bodyPr>
            <a:normAutofit/>
          </a:bodyPr>
          <a:lstStyle/>
          <a:p>
            <a:pPr marL="246063" lvl="1" indent="-246063">
              <a:spcBef>
                <a:spcPts val="528"/>
              </a:spcBef>
            </a:pPr>
            <a:endParaRPr lang="en-US" sz="2400" dirty="0">
              <a:latin typeface="Calibri"/>
              <a:ea typeface="ＭＳ Ｐゴシック" charset="0"/>
              <a:cs typeface="ＭＳ Ｐゴシック" charset="0"/>
            </a:endParaRPr>
          </a:p>
          <a:p>
            <a:pPr marL="246063" lvl="1" indent="-246063">
              <a:spcBef>
                <a:spcPts val="528"/>
              </a:spcBef>
            </a:pPr>
            <a:endParaRPr lang="en-US" sz="2400" dirty="0">
              <a:latin typeface="Calibri"/>
              <a:ea typeface="ＭＳ Ｐゴシック" charset="0"/>
              <a:cs typeface="ＭＳ Ｐゴシック" charset="0"/>
            </a:endParaRPr>
          </a:p>
          <a:p>
            <a:pPr marL="246063" lvl="1" indent="-246063">
              <a:spcBef>
                <a:spcPts val="528"/>
              </a:spcBef>
            </a:pPr>
            <a:endParaRPr lang="en-US" sz="2400" dirty="0">
              <a:latin typeface="Calibri"/>
              <a:ea typeface="ＭＳ Ｐゴシック" charset="0"/>
              <a:cs typeface="ＭＳ Ｐゴシック" charset="0"/>
            </a:endParaRPr>
          </a:p>
          <a:p>
            <a:pPr lvl="1"/>
            <a:endParaRPr lang="en-US" dirty="0"/>
          </a:p>
          <a:p>
            <a:pPr lvl="1"/>
            <a:endParaRPr lang="en-NZ" dirty="0"/>
          </a:p>
        </p:txBody>
      </p:sp>
      <p:sp>
        <p:nvSpPr>
          <p:cNvPr id="5" name="TextBox 4"/>
          <p:cNvSpPr txBox="1"/>
          <p:nvPr/>
        </p:nvSpPr>
        <p:spPr>
          <a:xfrm>
            <a:off x="1676400" y="2738735"/>
            <a:ext cx="7848600" cy="523220"/>
          </a:xfrm>
          <a:prstGeom prst="rect">
            <a:avLst/>
          </a:prstGeom>
          <a:noFill/>
        </p:spPr>
        <p:txBody>
          <a:bodyPr wrap="square" rtlCol="0">
            <a:spAutoFit/>
          </a:bodyPr>
          <a:lstStyle/>
          <a:p>
            <a:pPr>
              <a:spcBef>
                <a:spcPct val="50000"/>
              </a:spcBef>
            </a:pPr>
            <a:r>
              <a:rPr lang="en-US" sz="2800" dirty="0">
                <a:solidFill>
                  <a:srgbClr val="000090"/>
                </a:solidFill>
                <a:latin typeface="Calibri"/>
                <a:cs typeface="Calibri"/>
              </a:rPr>
              <a:t>Open the front door</a:t>
            </a:r>
          </a:p>
        </p:txBody>
      </p:sp>
      <p:sp>
        <p:nvSpPr>
          <p:cNvPr id="8" name="TextBox 7"/>
          <p:cNvSpPr txBox="1"/>
          <p:nvPr/>
        </p:nvSpPr>
        <p:spPr>
          <a:xfrm>
            <a:off x="1676400" y="3424535"/>
            <a:ext cx="7848600" cy="523220"/>
          </a:xfrm>
          <a:prstGeom prst="rect">
            <a:avLst/>
          </a:prstGeom>
          <a:noFill/>
        </p:spPr>
        <p:txBody>
          <a:bodyPr wrap="square" rtlCol="0">
            <a:spAutoFit/>
          </a:bodyPr>
          <a:lstStyle/>
          <a:p>
            <a:pPr>
              <a:spcBef>
                <a:spcPct val="50000"/>
              </a:spcBef>
            </a:pPr>
            <a:r>
              <a:rPr lang="en-US" sz="2800" b="1" dirty="0">
                <a:solidFill>
                  <a:srgbClr val="000090"/>
                </a:solidFill>
                <a:latin typeface="Calibri"/>
                <a:cs typeface="Calibri"/>
              </a:rPr>
              <a:t>IF</a:t>
            </a:r>
            <a:r>
              <a:rPr lang="en-US" sz="2800" dirty="0">
                <a:solidFill>
                  <a:srgbClr val="000090"/>
                </a:solidFill>
                <a:latin typeface="Calibri"/>
                <a:cs typeface="Calibri"/>
              </a:rPr>
              <a:t> it is raining </a:t>
            </a:r>
            <a:r>
              <a:rPr lang="en-US" sz="2800" b="1" dirty="0">
                <a:solidFill>
                  <a:srgbClr val="000090"/>
                </a:solidFill>
                <a:latin typeface="Calibri"/>
                <a:cs typeface="Calibri"/>
              </a:rPr>
              <a:t>THEN</a:t>
            </a:r>
          </a:p>
        </p:txBody>
      </p:sp>
      <p:sp>
        <p:nvSpPr>
          <p:cNvPr id="9" name="TextBox 8"/>
          <p:cNvSpPr txBox="1"/>
          <p:nvPr/>
        </p:nvSpPr>
        <p:spPr>
          <a:xfrm>
            <a:off x="2438400" y="4038600"/>
            <a:ext cx="4419600" cy="523220"/>
          </a:xfrm>
          <a:prstGeom prst="rect">
            <a:avLst/>
          </a:prstGeom>
          <a:noFill/>
        </p:spPr>
        <p:txBody>
          <a:bodyPr wrap="square" rtlCol="0">
            <a:spAutoFit/>
          </a:bodyPr>
          <a:lstStyle/>
          <a:p>
            <a:pPr>
              <a:spcBef>
                <a:spcPct val="50000"/>
              </a:spcBef>
            </a:pPr>
            <a:r>
              <a:rPr lang="en-US" sz="2800" dirty="0">
                <a:solidFill>
                  <a:srgbClr val="000090"/>
                </a:solidFill>
                <a:latin typeface="Calibri"/>
                <a:cs typeface="Calibri"/>
              </a:rPr>
              <a:t>take an umbrella</a:t>
            </a:r>
          </a:p>
        </p:txBody>
      </p:sp>
      <p:sp>
        <p:nvSpPr>
          <p:cNvPr id="10" name="TextBox 9"/>
          <p:cNvSpPr txBox="1"/>
          <p:nvPr/>
        </p:nvSpPr>
        <p:spPr>
          <a:xfrm>
            <a:off x="1676400" y="4796135"/>
            <a:ext cx="7848600" cy="523220"/>
          </a:xfrm>
          <a:prstGeom prst="rect">
            <a:avLst/>
          </a:prstGeom>
          <a:noFill/>
        </p:spPr>
        <p:txBody>
          <a:bodyPr wrap="square" rtlCol="0">
            <a:spAutoFit/>
          </a:bodyPr>
          <a:lstStyle/>
          <a:p>
            <a:pPr>
              <a:spcBef>
                <a:spcPct val="50000"/>
              </a:spcBef>
            </a:pPr>
            <a:r>
              <a:rPr lang="en-US" sz="2800" dirty="0">
                <a:solidFill>
                  <a:srgbClr val="000090"/>
                </a:solidFill>
                <a:latin typeface="Calibri"/>
                <a:cs typeface="Calibri"/>
              </a:rPr>
              <a:t>Walk down the driveway and turn left</a:t>
            </a:r>
          </a:p>
        </p:txBody>
      </p:sp>
      <p:sp>
        <p:nvSpPr>
          <p:cNvPr id="11" name="TextBox 10"/>
          <p:cNvSpPr txBox="1"/>
          <p:nvPr/>
        </p:nvSpPr>
        <p:spPr>
          <a:xfrm>
            <a:off x="1676400" y="5558135"/>
            <a:ext cx="7848600" cy="523220"/>
          </a:xfrm>
          <a:prstGeom prst="rect">
            <a:avLst/>
          </a:prstGeom>
          <a:noFill/>
        </p:spPr>
        <p:txBody>
          <a:bodyPr wrap="square" rtlCol="0">
            <a:spAutoFit/>
          </a:bodyPr>
          <a:lstStyle/>
          <a:p>
            <a:pPr>
              <a:spcBef>
                <a:spcPct val="50000"/>
              </a:spcBef>
            </a:pPr>
            <a:r>
              <a:rPr lang="en-US" sz="2800" dirty="0">
                <a:solidFill>
                  <a:srgbClr val="000090"/>
                </a:solidFill>
                <a:latin typeface="Calibri"/>
                <a:cs typeface="Calibri"/>
              </a:rPr>
              <a:t>Walk 50m down the street</a:t>
            </a:r>
          </a:p>
        </p:txBody>
      </p:sp>
      <p:sp>
        <p:nvSpPr>
          <p:cNvPr id="12" name="TextBox 11"/>
          <p:cNvSpPr txBox="1"/>
          <p:nvPr/>
        </p:nvSpPr>
        <p:spPr>
          <a:xfrm>
            <a:off x="2743200" y="1143000"/>
            <a:ext cx="6223000" cy="892552"/>
          </a:xfrm>
          <a:prstGeom prst="rect">
            <a:avLst/>
          </a:prstGeom>
          <a:noFill/>
        </p:spPr>
        <p:txBody>
          <a:bodyPr wrap="square" rtlCol="0">
            <a:spAutoFit/>
          </a:bodyPr>
          <a:lstStyle/>
          <a:p>
            <a:pPr marL="246063" lvl="1" indent="-246063" algn="ctr">
              <a:spcBef>
                <a:spcPts val="528"/>
              </a:spcBef>
            </a:pPr>
            <a:r>
              <a:rPr lang="en-US" sz="2400" dirty="0">
                <a:solidFill>
                  <a:srgbClr val="000090"/>
                </a:solidFill>
                <a:latin typeface="Calibri"/>
              </a:rPr>
              <a:t>An algorithm is a well-defined, </a:t>
            </a:r>
            <a:r>
              <a:rPr lang="en-US" sz="2800" b="1" dirty="0">
                <a:solidFill>
                  <a:srgbClr val="0000FF"/>
                </a:solidFill>
                <a:latin typeface="Calibri"/>
              </a:rPr>
              <a:t>unambiguous</a:t>
            </a:r>
            <a:r>
              <a:rPr lang="en-US" sz="2400" b="1" dirty="0">
                <a:solidFill>
                  <a:srgbClr val="0000FF"/>
                </a:solidFill>
                <a:latin typeface="Calibri"/>
              </a:rPr>
              <a:t> </a:t>
            </a:r>
            <a:r>
              <a:rPr lang="en-US" sz="2400" dirty="0">
                <a:solidFill>
                  <a:srgbClr val="000090"/>
                </a:solidFill>
                <a:latin typeface="Calibri"/>
              </a:rPr>
              <a:t>sequence of steps</a:t>
            </a:r>
          </a:p>
        </p:txBody>
      </p:sp>
      <p:sp>
        <p:nvSpPr>
          <p:cNvPr id="18" name="Cloud"/>
          <p:cNvSpPr>
            <a:spLocks noChangeAspect="1" noEditPoints="1" noChangeArrowheads="1"/>
          </p:cNvSpPr>
          <p:nvPr/>
        </p:nvSpPr>
        <p:spPr bwMode="auto">
          <a:xfrm>
            <a:off x="0" y="778024"/>
            <a:ext cx="2520950" cy="182245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00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ctr" eaLnBrk="1" hangingPunct="1">
              <a:defRPr/>
            </a:pPr>
            <a:r>
              <a:rPr lang="en-US" sz="2000" b="1" dirty="0">
                <a:ea typeface="MS Pゴシック" pitchFamily="-92" charset="-128"/>
                <a:cs typeface="MS Pゴシック" pitchFamily="-92" charset="-128"/>
              </a:rPr>
              <a:t>HOW TO WALK TO THE BUS STOP</a:t>
            </a:r>
          </a:p>
        </p:txBody>
      </p:sp>
      <p:pic>
        <p:nvPicPr>
          <p:cNvPr id="4" name="Picture 3"/>
          <p:cNvPicPr>
            <a:picLocks noChangeAspect="1"/>
          </p:cNvPicPr>
          <p:nvPr/>
        </p:nvPicPr>
        <p:blipFill>
          <a:blip r:embed="rId3"/>
          <a:stretch>
            <a:fillRect/>
          </a:stretch>
        </p:blipFill>
        <p:spPr>
          <a:xfrm>
            <a:off x="6248400" y="2286000"/>
            <a:ext cx="2371725" cy="2286000"/>
          </a:xfrm>
          <a:prstGeom prst="rect">
            <a:avLst/>
          </a:prstGeom>
        </p:spPr>
      </p:pic>
      <p:sp>
        <p:nvSpPr>
          <p:cNvPr id="6" name="Footer Placeholder 5"/>
          <p:cNvSpPr>
            <a:spLocks noGrp="1"/>
          </p:cNvSpPr>
          <p:nvPr>
            <p:ph type="ftr" sz="quarter" idx="3"/>
          </p:nvPr>
        </p:nvSpPr>
        <p:spPr/>
        <p:txBody>
          <a:bodyPr/>
          <a:lstStyle/>
          <a:p>
            <a:r>
              <a:rPr lang="en-US"/>
              <a:t>CompSci 101 - Principles of Programming</a:t>
            </a:r>
            <a:endParaRPr lang="en-US" dirty="0"/>
          </a:p>
        </p:txBody>
      </p:sp>
      <p:sp>
        <p:nvSpPr>
          <p:cNvPr id="7" name="Slide Number Placeholder 6"/>
          <p:cNvSpPr>
            <a:spLocks noGrp="1"/>
          </p:cNvSpPr>
          <p:nvPr>
            <p:ph type="sldNum" sz="quarter" idx="4"/>
          </p:nvPr>
        </p:nvSpPr>
        <p:spPr/>
        <p:txBody>
          <a:bodyPr/>
          <a:lstStyle/>
          <a:p>
            <a:fld id="{960975F2-62ED-B740-81EF-2CA8EADE5EA3}" type="slidenum">
              <a:rPr lang="en-US" smtClean="0"/>
              <a:t>33</a:t>
            </a:fld>
            <a:endParaRPr lang="en-US" dirty="0"/>
          </a:p>
        </p:txBody>
      </p:sp>
      <p:sp>
        <p:nvSpPr>
          <p:cNvPr id="17" name="TextBox 16"/>
          <p:cNvSpPr txBox="1"/>
          <p:nvPr/>
        </p:nvSpPr>
        <p:spPr>
          <a:xfrm>
            <a:off x="0" y="2895600"/>
            <a:ext cx="1447800" cy="775597"/>
          </a:xfrm>
          <a:prstGeom prst="rect">
            <a:avLst/>
          </a:prstGeom>
          <a:noFill/>
        </p:spPr>
        <p:txBody>
          <a:bodyPr wrap="square" rtlCol="0">
            <a:spAutoFit/>
          </a:bodyPr>
          <a:lstStyle/>
          <a:p>
            <a:pPr marL="246063" lvl="1" indent="-246063" algn="ctr">
              <a:spcBef>
                <a:spcPts val="528"/>
              </a:spcBef>
            </a:pPr>
            <a:r>
              <a:rPr lang="en-US" sz="2000" b="1" dirty="0">
                <a:solidFill>
                  <a:srgbClr val="FF00FF"/>
                </a:solidFill>
                <a:latin typeface="Calibri"/>
              </a:rPr>
              <a:t>conditional</a:t>
            </a:r>
          </a:p>
          <a:p>
            <a:pPr marL="246063" lvl="1" indent="-246063" algn="ctr">
              <a:spcBef>
                <a:spcPts val="528"/>
              </a:spcBef>
            </a:pPr>
            <a:r>
              <a:rPr lang="en-US" sz="2000" b="1" dirty="0">
                <a:solidFill>
                  <a:srgbClr val="FF00FF"/>
                </a:solidFill>
                <a:latin typeface="Calibri"/>
              </a:rPr>
              <a:t> operations</a:t>
            </a:r>
            <a:endParaRPr lang="en-US" sz="2000" b="1" dirty="0">
              <a:solidFill>
                <a:srgbClr val="FF00FF"/>
              </a:solidFill>
            </a:endParaRPr>
          </a:p>
        </p:txBody>
      </p:sp>
      <p:sp>
        <p:nvSpPr>
          <p:cNvPr id="19" name="TextBox 18"/>
          <p:cNvSpPr txBox="1"/>
          <p:nvPr/>
        </p:nvSpPr>
        <p:spPr>
          <a:xfrm>
            <a:off x="0" y="3352799"/>
            <a:ext cx="1447800" cy="1200329"/>
          </a:xfrm>
          <a:prstGeom prst="rect">
            <a:avLst/>
          </a:prstGeom>
          <a:noFill/>
        </p:spPr>
        <p:txBody>
          <a:bodyPr wrap="square" rtlCol="0">
            <a:spAutoFit/>
          </a:bodyPr>
          <a:lstStyle/>
          <a:p>
            <a:pPr marL="246063" lvl="1" indent="-246063" algn="ctr">
              <a:spcBef>
                <a:spcPts val="528"/>
              </a:spcBef>
            </a:pPr>
            <a:r>
              <a:rPr lang="en-US" sz="7200" b="1" dirty="0">
                <a:solidFill>
                  <a:srgbClr val="FF00FF"/>
                </a:solidFill>
              </a:rPr>
              <a:t>[</a:t>
            </a:r>
          </a:p>
        </p:txBody>
      </p:sp>
    </p:spTree>
    <p:extLst>
      <p:ext uri="{BB962C8B-B14F-4D97-AF65-F5344CB8AC3E}">
        <p14:creationId xmlns:p14="http://schemas.microsoft.com/office/powerpoint/2010/main" val="280747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p:bldP spid="17" grpId="0"/>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096000" y="4343400"/>
            <a:ext cx="2806700" cy="1877769"/>
          </a:xfrm>
          <a:prstGeom prst="rect">
            <a:avLst/>
          </a:prstGeom>
        </p:spPr>
      </p:pic>
      <p:sp>
        <p:nvSpPr>
          <p:cNvPr id="2" name="Title 1"/>
          <p:cNvSpPr>
            <a:spLocks noGrp="1"/>
          </p:cNvSpPr>
          <p:nvPr>
            <p:ph type="title"/>
          </p:nvPr>
        </p:nvSpPr>
        <p:spPr/>
        <p:txBody>
          <a:bodyPr>
            <a:normAutofit fontScale="90000"/>
          </a:bodyPr>
          <a:lstStyle/>
          <a:p>
            <a:r>
              <a:rPr lang="en-NZ" dirty="0"/>
              <a:t>Algorithms – what kind of steps?</a:t>
            </a:r>
          </a:p>
        </p:txBody>
      </p:sp>
      <p:sp>
        <p:nvSpPr>
          <p:cNvPr id="3" name="Content Placeholder 2"/>
          <p:cNvSpPr>
            <a:spLocks noGrp="1"/>
          </p:cNvSpPr>
          <p:nvPr>
            <p:ph sz="quarter" idx="1"/>
          </p:nvPr>
        </p:nvSpPr>
        <p:spPr>
          <a:xfrm>
            <a:off x="76200" y="1143000"/>
            <a:ext cx="8991600" cy="5334000"/>
          </a:xfrm>
        </p:spPr>
        <p:txBody>
          <a:bodyPr>
            <a:normAutofit/>
          </a:bodyPr>
          <a:lstStyle/>
          <a:p>
            <a:pPr marL="246063" lvl="1" indent="-246063">
              <a:spcBef>
                <a:spcPts val="528"/>
              </a:spcBef>
            </a:pPr>
            <a:endParaRPr lang="en-US" sz="2400" dirty="0">
              <a:latin typeface="Calibri"/>
              <a:ea typeface="ＭＳ Ｐゴシック" charset="0"/>
              <a:cs typeface="ＭＳ Ｐゴシック" charset="0"/>
            </a:endParaRPr>
          </a:p>
          <a:p>
            <a:pPr marL="246063" lvl="1" indent="-246063">
              <a:spcBef>
                <a:spcPts val="528"/>
              </a:spcBef>
            </a:pPr>
            <a:endParaRPr lang="en-US" sz="2400" dirty="0">
              <a:latin typeface="Calibri"/>
              <a:ea typeface="ＭＳ Ｐゴシック" charset="0"/>
              <a:cs typeface="ＭＳ Ｐゴシック" charset="0"/>
            </a:endParaRPr>
          </a:p>
          <a:p>
            <a:pPr marL="246063" lvl="1" indent="-246063">
              <a:spcBef>
                <a:spcPts val="528"/>
              </a:spcBef>
            </a:pPr>
            <a:endParaRPr lang="en-US" sz="2400" dirty="0">
              <a:latin typeface="Calibri"/>
              <a:ea typeface="ＭＳ Ｐゴシック" charset="0"/>
              <a:cs typeface="ＭＳ Ｐゴシック" charset="0"/>
            </a:endParaRPr>
          </a:p>
          <a:p>
            <a:pPr lvl="1"/>
            <a:endParaRPr lang="en-US" dirty="0"/>
          </a:p>
          <a:p>
            <a:pPr lvl="1"/>
            <a:endParaRPr lang="en-NZ" dirty="0"/>
          </a:p>
        </p:txBody>
      </p:sp>
      <p:sp>
        <p:nvSpPr>
          <p:cNvPr id="5" name="TextBox 4"/>
          <p:cNvSpPr txBox="1"/>
          <p:nvPr/>
        </p:nvSpPr>
        <p:spPr>
          <a:xfrm>
            <a:off x="1676400" y="2743199"/>
            <a:ext cx="6400800" cy="518755"/>
          </a:xfrm>
          <a:prstGeom prst="rect">
            <a:avLst/>
          </a:prstGeom>
          <a:noFill/>
        </p:spPr>
        <p:txBody>
          <a:bodyPr wrap="square" rtlCol="0">
            <a:spAutoFit/>
          </a:bodyPr>
          <a:lstStyle/>
          <a:p>
            <a:pPr>
              <a:spcBef>
                <a:spcPct val="50000"/>
              </a:spcBef>
            </a:pPr>
            <a:r>
              <a:rPr lang="en-US" sz="2800" dirty="0">
                <a:solidFill>
                  <a:srgbClr val="000090"/>
                </a:solidFill>
                <a:latin typeface="Calibri"/>
                <a:cs typeface="Calibri"/>
              </a:rPr>
              <a:t>Open wallet</a:t>
            </a:r>
          </a:p>
        </p:txBody>
      </p:sp>
      <p:sp>
        <p:nvSpPr>
          <p:cNvPr id="8" name="TextBox 7"/>
          <p:cNvSpPr txBox="1"/>
          <p:nvPr/>
        </p:nvSpPr>
        <p:spPr>
          <a:xfrm>
            <a:off x="1676400" y="3434516"/>
            <a:ext cx="6400800" cy="1159570"/>
          </a:xfrm>
          <a:prstGeom prst="rect">
            <a:avLst/>
          </a:prstGeom>
          <a:noFill/>
        </p:spPr>
        <p:txBody>
          <a:bodyPr wrap="square" rtlCol="0">
            <a:spAutoFit/>
          </a:bodyPr>
          <a:lstStyle/>
          <a:p>
            <a:pPr>
              <a:spcBef>
                <a:spcPct val="50000"/>
              </a:spcBef>
            </a:pPr>
            <a:r>
              <a:rPr lang="en-US" sz="2800" b="1" dirty="0">
                <a:solidFill>
                  <a:srgbClr val="000090"/>
                </a:solidFill>
                <a:latin typeface="Calibri"/>
                <a:cs typeface="Calibri"/>
              </a:rPr>
              <a:t>WHILE</a:t>
            </a:r>
            <a:r>
              <a:rPr lang="en-US" sz="2800" dirty="0">
                <a:solidFill>
                  <a:srgbClr val="000090"/>
                </a:solidFill>
                <a:latin typeface="Calibri"/>
                <a:cs typeface="Calibri"/>
              </a:rPr>
              <a:t> you still haven</a:t>
            </a:r>
            <a:r>
              <a:rPr lang="en-AU" sz="2800" dirty="0">
                <a:solidFill>
                  <a:srgbClr val="000090"/>
                </a:solidFill>
                <a:latin typeface="Calibri"/>
                <a:cs typeface="Calibri"/>
              </a:rPr>
              <a:t>'</a:t>
            </a:r>
            <a:r>
              <a:rPr lang="en-US" altLang="ja-JP" sz="2800" dirty="0">
                <a:solidFill>
                  <a:srgbClr val="000090"/>
                </a:solidFill>
                <a:latin typeface="Calibri"/>
                <a:cs typeface="Calibri"/>
              </a:rPr>
              <a:t>t paid enough</a:t>
            </a:r>
            <a:endParaRPr lang="en-US" sz="2800" dirty="0">
              <a:solidFill>
                <a:srgbClr val="000090"/>
              </a:solidFill>
              <a:latin typeface="Calibri"/>
              <a:cs typeface="Calibri"/>
            </a:endParaRPr>
          </a:p>
          <a:p>
            <a:pPr>
              <a:spcBef>
                <a:spcPct val="50000"/>
              </a:spcBef>
            </a:pPr>
            <a:endParaRPr lang="en-US" sz="2800" b="1" dirty="0">
              <a:solidFill>
                <a:srgbClr val="000090"/>
              </a:solidFill>
              <a:latin typeface="Calibri"/>
              <a:cs typeface="Calibri"/>
            </a:endParaRPr>
          </a:p>
        </p:txBody>
      </p:sp>
      <p:sp>
        <p:nvSpPr>
          <p:cNvPr id="9" name="TextBox 8"/>
          <p:cNvSpPr txBox="1"/>
          <p:nvPr/>
        </p:nvSpPr>
        <p:spPr>
          <a:xfrm>
            <a:off x="2438400" y="4038600"/>
            <a:ext cx="4953000" cy="523220"/>
          </a:xfrm>
          <a:prstGeom prst="rect">
            <a:avLst/>
          </a:prstGeom>
          <a:noFill/>
        </p:spPr>
        <p:txBody>
          <a:bodyPr wrap="square" rtlCol="0">
            <a:spAutoFit/>
          </a:bodyPr>
          <a:lstStyle/>
          <a:p>
            <a:pPr>
              <a:spcBef>
                <a:spcPct val="50000"/>
              </a:spcBef>
            </a:pPr>
            <a:r>
              <a:rPr lang="en-US" sz="2800" dirty="0">
                <a:solidFill>
                  <a:srgbClr val="000090"/>
                </a:solidFill>
                <a:latin typeface="Calibri"/>
                <a:cs typeface="Calibri"/>
              </a:rPr>
              <a:t>give the driver another coin</a:t>
            </a:r>
          </a:p>
        </p:txBody>
      </p:sp>
      <p:sp>
        <p:nvSpPr>
          <p:cNvPr id="10" name="TextBox 9"/>
          <p:cNvSpPr txBox="1"/>
          <p:nvPr/>
        </p:nvSpPr>
        <p:spPr>
          <a:xfrm>
            <a:off x="1676400" y="4800599"/>
            <a:ext cx="6400800" cy="518755"/>
          </a:xfrm>
          <a:prstGeom prst="rect">
            <a:avLst/>
          </a:prstGeom>
          <a:noFill/>
        </p:spPr>
        <p:txBody>
          <a:bodyPr wrap="square" rtlCol="0">
            <a:spAutoFit/>
          </a:bodyPr>
          <a:lstStyle/>
          <a:p>
            <a:pPr>
              <a:spcBef>
                <a:spcPct val="50000"/>
              </a:spcBef>
            </a:pPr>
            <a:r>
              <a:rPr lang="en-US" sz="2800" dirty="0">
                <a:solidFill>
                  <a:srgbClr val="000090"/>
                </a:solidFill>
                <a:latin typeface="Calibri"/>
                <a:cs typeface="Calibri"/>
              </a:rPr>
              <a:t>Take a seat</a:t>
            </a:r>
          </a:p>
        </p:txBody>
      </p:sp>
      <p:sp>
        <p:nvSpPr>
          <p:cNvPr id="12" name="TextBox 11"/>
          <p:cNvSpPr txBox="1"/>
          <p:nvPr/>
        </p:nvSpPr>
        <p:spPr>
          <a:xfrm>
            <a:off x="2743200" y="1143000"/>
            <a:ext cx="6223000" cy="892552"/>
          </a:xfrm>
          <a:prstGeom prst="rect">
            <a:avLst/>
          </a:prstGeom>
          <a:noFill/>
        </p:spPr>
        <p:txBody>
          <a:bodyPr wrap="square" rtlCol="0">
            <a:spAutoFit/>
          </a:bodyPr>
          <a:lstStyle/>
          <a:p>
            <a:pPr marL="246063" lvl="1" indent="-246063" algn="ctr">
              <a:spcBef>
                <a:spcPts val="528"/>
              </a:spcBef>
            </a:pPr>
            <a:r>
              <a:rPr lang="en-US" sz="2400" dirty="0">
                <a:solidFill>
                  <a:srgbClr val="000090"/>
                </a:solidFill>
                <a:latin typeface="Calibri"/>
              </a:rPr>
              <a:t>An algorithm is a well-defined, </a:t>
            </a:r>
            <a:r>
              <a:rPr lang="en-US" sz="2800" b="1" dirty="0">
                <a:solidFill>
                  <a:srgbClr val="0000FF"/>
                </a:solidFill>
                <a:latin typeface="Calibri"/>
              </a:rPr>
              <a:t>unambiguous</a:t>
            </a:r>
            <a:r>
              <a:rPr lang="en-US" sz="2400" b="1" dirty="0">
                <a:solidFill>
                  <a:srgbClr val="0000FF"/>
                </a:solidFill>
                <a:latin typeface="Calibri"/>
              </a:rPr>
              <a:t> </a:t>
            </a:r>
            <a:r>
              <a:rPr lang="en-US" sz="2400" dirty="0">
                <a:solidFill>
                  <a:srgbClr val="000090"/>
                </a:solidFill>
                <a:latin typeface="Calibri"/>
              </a:rPr>
              <a:t>sequence of steps</a:t>
            </a:r>
          </a:p>
        </p:txBody>
      </p:sp>
      <p:sp>
        <p:nvSpPr>
          <p:cNvPr id="18" name="Cloud"/>
          <p:cNvSpPr>
            <a:spLocks noChangeAspect="1" noEditPoints="1" noChangeArrowheads="1"/>
          </p:cNvSpPr>
          <p:nvPr/>
        </p:nvSpPr>
        <p:spPr bwMode="auto">
          <a:xfrm>
            <a:off x="21077" y="660849"/>
            <a:ext cx="2520950" cy="182245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00FF"/>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ctr">
              <a:defRPr/>
            </a:pPr>
            <a:r>
              <a:rPr lang="en-US" sz="2000" b="1" dirty="0">
                <a:ea typeface="MS Pゴシック" pitchFamily="-92" charset="-128"/>
                <a:cs typeface="MS Pゴシック" pitchFamily="-92" charset="-128"/>
              </a:rPr>
              <a:t>HOW TO PAY THE BUS FARE</a:t>
            </a:r>
          </a:p>
        </p:txBody>
      </p:sp>
      <p:sp>
        <p:nvSpPr>
          <p:cNvPr id="4" name="Footer Placeholder 3"/>
          <p:cNvSpPr>
            <a:spLocks noGrp="1"/>
          </p:cNvSpPr>
          <p:nvPr>
            <p:ph type="ftr" sz="quarter" idx="3"/>
          </p:nvPr>
        </p:nvSpPr>
        <p:spPr/>
        <p:txBody>
          <a:bodyPr/>
          <a:lstStyle/>
          <a:p>
            <a:r>
              <a:rPr lang="en-US"/>
              <a:t>CompSci 101 - Principles of Programming</a:t>
            </a:r>
            <a:endParaRPr lang="en-US" dirty="0"/>
          </a:p>
        </p:txBody>
      </p:sp>
      <p:sp>
        <p:nvSpPr>
          <p:cNvPr id="7" name="Slide Number Placeholder 6"/>
          <p:cNvSpPr>
            <a:spLocks noGrp="1"/>
          </p:cNvSpPr>
          <p:nvPr>
            <p:ph type="sldNum" sz="quarter" idx="4"/>
          </p:nvPr>
        </p:nvSpPr>
        <p:spPr/>
        <p:txBody>
          <a:bodyPr/>
          <a:lstStyle/>
          <a:p>
            <a:fld id="{960975F2-62ED-B740-81EF-2CA8EADE5EA3}" type="slidenum">
              <a:rPr lang="en-US" smtClean="0"/>
              <a:t>34</a:t>
            </a:fld>
            <a:endParaRPr lang="en-US" dirty="0"/>
          </a:p>
        </p:txBody>
      </p:sp>
      <p:sp>
        <p:nvSpPr>
          <p:cNvPr id="17" name="TextBox 16"/>
          <p:cNvSpPr txBox="1"/>
          <p:nvPr/>
        </p:nvSpPr>
        <p:spPr>
          <a:xfrm>
            <a:off x="0" y="2514600"/>
            <a:ext cx="1447800" cy="775597"/>
          </a:xfrm>
          <a:prstGeom prst="rect">
            <a:avLst/>
          </a:prstGeom>
          <a:noFill/>
        </p:spPr>
        <p:txBody>
          <a:bodyPr wrap="square" rtlCol="0">
            <a:spAutoFit/>
          </a:bodyPr>
          <a:lstStyle/>
          <a:p>
            <a:pPr marL="246063" lvl="1" indent="-246063" algn="ctr">
              <a:spcBef>
                <a:spcPts val="528"/>
              </a:spcBef>
            </a:pPr>
            <a:r>
              <a:rPr lang="en-US" sz="2000" b="1" dirty="0">
                <a:solidFill>
                  <a:srgbClr val="FF00FF"/>
                </a:solidFill>
                <a:latin typeface="Calibri"/>
              </a:rPr>
              <a:t>iterative</a:t>
            </a:r>
          </a:p>
          <a:p>
            <a:pPr marL="246063" lvl="1" indent="-246063" algn="ctr">
              <a:spcBef>
                <a:spcPts val="528"/>
              </a:spcBef>
            </a:pPr>
            <a:r>
              <a:rPr lang="en-US" sz="2000" b="1" dirty="0">
                <a:solidFill>
                  <a:srgbClr val="FF00FF"/>
                </a:solidFill>
                <a:latin typeface="Calibri"/>
              </a:rPr>
              <a:t> operations</a:t>
            </a:r>
            <a:endParaRPr lang="en-US" sz="2000" b="1" dirty="0">
              <a:solidFill>
                <a:srgbClr val="FF00FF"/>
              </a:solidFill>
            </a:endParaRPr>
          </a:p>
        </p:txBody>
      </p:sp>
      <p:sp>
        <p:nvSpPr>
          <p:cNvPr id="19" name="TextBox 18"/>
          <p:cNvSpPr txBox="1"/>
          <p:nvPr/>
        </p:nvSpPr>
        <p:spPr>
          <a:xfrm>
            <a:off x="0" y="3352799"/>
            <a:ext cx="1447800" cy="1200329"/>
          </a:xfrm>
          <a:prstGeom prst="rect">
            <a:avLst/>
          </a:prstGeom>
          <a:noFill/>
        </p:spPr>
        <p:txBody>
          <a:bodyPr wrap="square" rtlCol="0">
            <a:spAutoFit/>
          </a:bodyPr>
          <a:lstStyle/>
          <a:p>
            <a:pPr marL="246063" lvl="1" indent="-246063" algn="ctr">
              <a:spcBef>
                <a:spcPts val="528"/>
              </a:spcBef>
            </a:pPr>
            <a:r>
              <a:rPr lang="en-US" sz="7200" b="1" dirty="0">
                <a:solidFill>
                  <a:srgbClr val="FF00FF"/>
                </a:solidFill>
              </a:rPr>
              <a:t>[</a:t>
            </a:r>
          </a:p>
        </p:txBody>
      </p:sp>
    </p:spTree>
    <p:extLst>
      <p:ext uri="{BB962C8B-B14F-4D97-AF65-F5344CB8AC3E}">
        <p14:creationId xmlns:p14="http://schemas.microsoft.com/office/powerpoint/2010/main" val="30497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7"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28600" y="0"/>
            <a:ext cx="8839200" cy="762000"/>
          </a:xfrm>
        </p:spPr>
        <p:txBody>
          <a:bodyPr/>
          <a:lstStyle/>
          <a:p>
            <a:pPr eaLnBrk="1" hangingPunct="1"/>
            <a:r>
              <a:rPr lang="en-US" dirty="0">
                <a:latin typeface="Calibri"/>
                <a:ea typeface="ＭＳ Ｐゴシック" charset="0"/>
                <a:cs typeface="ＭＳ Ｐゴシック" charset="0"/>
              </a:rPr>
              <a:t>Basic programming steps</a:t>
            </a:r>
          </a:p>
        </p:txBody>
      </p:sp>
      <p:sp>
        <p:nvSpPr>
          <p:cNvPr id="68611" name="Rectangle 3"/>
          <p:cNvSpPr>
            <a:spLocks noGrp="1" noChangeArrowheads="1"/>
          </p:cNvSpPr>
          <p:nvPr>
            <p:ph type="body" idx="1"/>
          </p:nvPr>
        </p:nvSpPr>
        <p:spPr>
          <a:xfrm>
            <a:off x="228600" y="1828800"/>
            <a:ext cx="8763000" cy="641350"/>
          </a:xfrm>
        </p:spPr>
        <p:txBody>
          <a:bodyPr/>
          <a:lstStyle/>
          <a:p>
            <a:pPr marL="0" indent="0" eaLnBrk="1" hangingPunct="1"/>
            <a:r>
              <a:rPr lang="en-US" sz="3600" dirty="0">
                <a:latin typeface="Calibri"/>
                <a:ea typeface="ＭＳ Ｐゴシック" charset="0"/>
                <a:cs typeface="ＭＳ Ｐゴシック" charset="0"/>
              </a:rPr>
              <a:t>  </a:t>
            </a:r>
          </a:p>
        </p:txBody>
      </p:sp>
      <p:sp>
        <p:nvSpPr>
          <p:cNvPr id="546828" name="Cloud"/>
          <p:cNvSpPr>
            <a:spLocks noChangeAspect="1" noEditPoints="1" noChangeArrowheads="1"/>
          </p:cNvSpPr>
          <p:nvPr/>
        </p:nvSpPr>
        <p:spPr bwMode="auto">
          <a:xfrm>
            <a:off x="250825" y="1547813"/>
            <a:ext cx="2341563" cy="123666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tx1">
              <a:lumMod val="40000"/>
              <a:lumOff val="60000"/>
            </a:schemeClr>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r" eaLnBrk="1" hangingPunct="1">
              <a:defRPr/>
            </a:pPr>
            <a:endParaRPr lang="en-US" sz="1800" dirty="0">
              <a:ea typeface="MS Pゴシック" pitchFamily="-92" charset="-128"/>
              <a:cs typeface="MS Pゴシック" pitchFamily="-92" charset="-128"/>
            </a:endParaRPr>
          </a:p>
          <a:p>
            <a:pPr algn="ctr" eaLnBrk="1" hangingPunct="1">
              <a:defRPr/>
            </a:pPr>
            <a:r>
              <a:rPr lang="en-US" sz="2000" b="1" dirty="0">
                <a:solidFill>
                  <a:srgbClr val="002060"/>
                </a:solidFill>
                <a:ea typeface="MS Pゴシック" pitchFamily="-92" charset="-128"/>
                <a:cs typeface="MS Pゴシック" pitchFamily="-92" charset="-128"/>
              </a:rPr>
              <a:t>TASK</a:t>
            </a:r>
          </a:p>
        </p:txBody>
      </p:sp>
      <p:sp>
        <p:nvSpPr>
          <p:cNvPr id="68615" name="Line 14"/>
          <p:cNvSpPr>
            <a:spLocks noChangeShapeType="1"/>
          </p:cNvSpPr>
          <p:nvPr/>
        </p:nvSpPr>
        <p:spPr bwMode="auto">
          <a:xfrm>
            <a:off x="2501900" y="2536825"/>
            <a:ext cx="3600450" cy="541338"/>
          </a:xfrm>
          <a:prstGeom prst="line">
            <a:avLst/>
          </a:prstGeom>
          <a:noFill/>
          <a:ln w="25400">
            <a:solidFill>
              <a:srgbClr val="00009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8617" name="Line 16"/>
          <p:cNvSpPr>
            <a:spLocks noChangeShapeType="1"/>
          </p:cNvSpPr>
          <p:nvPr/>
        </p:nvSpPr>
        <p:spPr bwMode="auto">
          <a:xfrm flipH="1">
            <a:off x="2592388" y="3708400"/>
            <a:ext cx="3509962" cy="1258888"/>
          </a:xfrm>
          <a:prstGeom prst="line">
            <a:avLst/>
          </a:prstGeom>
          <a:noFill/>
          <a:ln w="25400">
            <a:solidFill>
              <a:srgbClr val="00009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68619" name="Line 18"/>
          <p:cNvSpPr>
            <a:spLocks noChangeShapeType="1"/>
          </p:cNvSpPr>
          <p:nvPr/>
        </p:nvSpPr>
        <p:spPr bwMode="auto">
          <a:xfrm>
            <a:off x="2681288" y="5418138"/>
            <a:ext cx="3421062" cy="449262"/>
          </a:xfrm>
          <a:prstGeom prst="line">
            <a:avLst/>
          </a:prstGeom>
          <a:noFill/>
          <a:ln w="25400">
            <a:solidFill>
              <a:srgbClr val="00009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46836" name="Documents"/>
          <p:cNvSpPr>
            <a:spLocks noEditPoints="1" noChangeArrowheads="1"/>
          </p:cNvSpPr>
          <p:nvPr/>
        </p:nvSpPr>
        <p:spPr bwMode="auto">
          <a:xfrm>
            <a:off x="1420813" y="4338638"/>
            <a:ext cx="1035050" cy="1355725"/>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D8EBB3"/>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defRPr/>
            </a:pPr>
            <a:endParaRPr lang="en-US">
              <a:ea typeface="MS Pゴシック" pitchFamily="-92" charset="-128"/>
              <a:cs typeface="MS Pゴシック" pitchFamily="-92" charset="-128"/>
            </a:endParaRPr>
          </a:p>
        </p:txBody>
      </p:sp>
      <p:sp>
        <p:nvSpPr>
          <p:cNvPr id="68622" name="Text Box 21"/>
          <p:cNvSpPr txBox="1">
            <a:spLocks noChangeArrowheads="1"/>
          </p:cNvSpPr>
          <p:nvPr/>
        </p:nvSpPr>
        <p:spPr bwMode="auto">
          <a:xfrm>
            <a:off x="1414463" y="4833938"/>
            <a:ext cx="72105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eaLnBrk="1" hangingPunct="1"/>
            <a:r>
              <a:rPr lang="en-US" sz="1800" b="1" dirty="0">
                <a:solidFill>
                  <a:srgbClr val="000090"/>
                </a:solidFill>
                <a:latin typeface="Calibri"/>
              </a:rPr>
              <a:t>CODE</a:t>
            </a:r>
          </a:p>
        </p:txBody>
      </p:sp>
      <p:sp>
        <p:nvSpPr>
          <p:cNvPr id="68623" name="laptop"/>
          <p:cNvSpPr>
            <a:spLocks noEditPoints="1" noChangeArrowheads="1"/>
          </p:cNvSpPr>
          <p:nvPr/>
        </p:nvSpPr>
        <p:spPr bwMode="auto">
          <a:xfrm>
            <a:off x="6102350" y="5334000"/>
            <a:ext cx="2341563" cy="1439863"/>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2147483647 w 21600"/>
              <a:gd name="T9" fmla="*/ 0 h 21600"/>
              <a:gd name="T10" fmla="*/ 2147483647 w 21600"/>
              <a:gd name="T11" fmla="*/ 2147483647 h 21600"/>
              <a:gd name="T12" fmla="*/ 0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68624" name="Text Box 23"/>
          <p:cNvSpPr txBox="1">
            <a:spLocks noChangeArrowheads="1"/>
          </p:cNvSpPr>
          <p:nvPr/>
        </p:nvSpPr>
        <p:spPr bwMode="auto">
          <a:xfrm>
            <a:off x="6591300" y="5683250"/>
            <a:ext cx="121225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eaLnBrk="1" hangingPunct="1"/>
            <a:r>
              <a:rPr lang="en-US" sz="1800" b="1" dirty="0">
                <a:solidFill>
                  <a:srgbClr val="000090"/>
                </a:solidFill>
                <a:latin typeface="Calibri"/>
              </a:rPr>
              <a:t>PROGRAM</a:t>
            </a:r>
          </a:p>
        </p:txBody>
      </p:sp>
      <p:sp>
        <p:nvSpPr>
          <p:cNvPr id="68625" name="Rectangle 24"/>
          <p:cNvSpPr>
            <a:spLocks noChangeArrowheads="1"/>
          </p:cNvSpPr>
          <p:nvPr/>
        </p:nvSpPr>
        <p:spPr bwMode="auto">
          <a:xfrm>
            <a:off x="6588125" y="2133600"/>
            <a:ext cx="1296988" cy="14287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3" name="Footer Placeholder 2"/>
          <p:cNvSpPr>
            <a:spLocks noGrp="1"/>
          </p:cNvSpPr>
          <p:nvPr>
            <p:ph type="ftr" sz="quarter" idx="3"/>
          </p:nvPr>
        </p:nvSpPr>
        <p:spPr/>
        <p:txBody>
          <a:bodyPr/>
          <a:lstStyle/>
          <a:p>
            <a:r>
              <a:rPr lang="en-US"/>
              <a:t>CompSci 101 - Principles of Programming</a:t>
            </a:r>
            <a:endParaRPr lang="en-US" dirty="0"/>
          </a:p>
        </p:txBody>
      </p:sp>
      <p:sp>
        <p:nvSpPr>
          <p:cNvPr id="4" name="Slide Number Placeholder 3"/>
          <p:cNvSpPr>
            <a:spLocks noGrp="1"/>
          </p:cNvSpPr>
          <p:nvPr>
            <p:ph type="sldNum" sz="quarter" idx="4"/>
          </p:nvPr>
        </p:nvSpPr>
        <p:spPr/>
        <p:txBody>
          <a:bodyPr/>
          <a:lstStyle/>
          <a:p>
            <a:fld id="{960975F2-62ED-B740-81EF-2CA8EADE5EA3}" type="slidenum">
              <a:rPr lang="en-US" smtClean="0"/>
              <a:t>35</a:t>
            </a:fld>
            <a:endParaRPr lang="en-US" dirty="0"/>
          </a:p>
        </p:txBody>
      </p:sp>
      <p:sp>
        <p:nvSpPr>
          <p:cNvPr id="20" name="Text Box 15"/>
          <p:cNvSpPr txBox="1">
            <a:spLocks noChangeArrowheads="1"/>
          </p:cNvSpPr>
          <p:nvPr/>
        </p:nvSpPr>
        <p:spPr bwMode="auto">
          <a:xfrm>
            <a:off x="3733800" y="2286000"/>
            <a:ext cx="13335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eaLnBrk="1" hangingPunct="1"/>
            <a:r>
              <a:rPr lang="en-US" b="1" i="1" dirty="0">
                <a:solidFill>
                  <a:srgbClr val="FF00FF"/>
                </a:solidFill>
                <a:latin typeface="Calibri"/>
              </a:rPr>
              <a:t>1. design</a:t>
            </a:r>
          </a:p>
        </p:txBody>
      </p:sp>
      <p:sp>
        <p:nvSpPr>
          <p:cNvPr id="21" name="Text Box 17"/>
          <p:cNvSpPr txBox="1">
            <a:spLocks noChangeArrowheads="1"/>
          </p:cNvSpPr>
          <p:nvPr/>
        </p:nvSpPr>
        <p:spPr bwMode="auto">
          <a:xfrm>
            <a:off x="3772654" y="3662362"/>
            <a:ext cx="141869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eaLnBrk="1" hangingPunct="1"/>
            <a:r>
              <a:rPr lang="en-US" b="1" i="1" dirty="0">
                <a:solidFill>
                  <a:srgbClr val="FF00FF"/>
                </a:solidFill>
                <a:latin typeface="Calibri"/>
              </a:rPr>
              <a:t>2. coding</a:t>
            </a:r>
          </a:p>
        </p:txBody>
      </p:sp>
      <p:sp>
        <p:nvSpPr>
          <p:cNvPr id="22" name="Text Box 19"/>
          <p:cNvSpPr txBox="1">
            <a:spLocks noChangeArrowheads="1"/>
          </p:cNvSpPr>
          <p:nvPr/>
        </p:nvSpPr>
        <p:spPr bwMode="auto">
          <a:xfrm>
            <a:off x="3755918" y="5167312"/>
            <a:ext cx="145100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eaLnBrk="1" hangingPunct="1"/>
            <a:r>
              <a:rPr lang="en-US" b="1" i="1" dirty="0">
                <a:solidFill>
                  <a:srgbClr val="FF00FF"/>
                </a:solidFill>
                <a:latin typeface="Calibri"/>
              </a:rPr>
              <a:t>3. testing</a:t>
            </a:r>
          </a:p>
        </p:txBody>
      </p:sp>
      <p:grpSp>
        <p:nvGrpSpPr>
          <p:cNvPr id="2" name="Group 1"/>
          <p:cNvGrpSpPr/>
          <p:nvPr/>
        </p:nvGrpSpPr>
        <p:grpSpPr>
          <a:xfrm>
            <a:off x="5892005" y="1905000"/>
            <a:ext cx="2496345" cy="3352800"/>
            <a:chOff x="5892005" y="1905000"/>
            <a:chExt cx="2496345" cy="3352800"/>
          </a:xfrm>
        </p:grpSpPr>
        <p:pic>
          <p:nvPicPr>
            <p:cNvPr id="68612" name="Picture 11" descr="flowch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1905000"/>
              <a:ext cx="236855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TextBox 22"/>
            <p:cNvSpPr txBox="1"/>
            <p:nvPr/>
          </p:nvSpPr>
          <p:spPr>
            <a:xfrm>
              <a:off x="5892005" y="2209800"/>
              <a:ext cx="1880395" cy="369332"/>
            </a:xfrm>
            <a:prstGeom prst="rect">
              <a:avLst/>
            </a:prstGeom>
            <a:solidFill>
              <a:schemeClr val="bg1"/>
            </a:solidFill>
          </p:spPr>
          <p:txBody>
            <a:bodyPr wrap="square" rtlCol="0">
              <a:spAutoFit/>
            </a:bodyPr>
            <a:lstStyle/>
            <a:p>
              <a:r>
                <a:rPr lang="en-NZ" dirty="0"/>
                <a:t>  </a:t>
              </a:r>
            </a:p>
          </p:txBody>
        </p:sp>
      </p:grpSp>
      <p:sp>
        <p:nvSpPr>
          <p:cNvPr id="68614" name="Text Box 13"/>
          <p:cNvSpPr txBox="1">
            <a:spLocks noChangeArrowheads="1"/>
          </p:cNvSpPr>
          <p:nvPr/>
        </p:nvSpPr>
        <p:spPr bwMode="auto">
          <a:xfrm>
            <a:off x="7396163" y="2441575"/>
            <a:ext cx="137850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eaLnBrk="1" hangingPunct="1"/>
            <a:r>
              <a:rPr lang="en-US" sz="1800" b="1" dirty="0">
                <a:solidFill>
                  <a:srgbClr val="000090"/>
                </a:solidFill>
                <a:latin typeface="Calibri"/>
              </a:rPr>
              <a:t>ALGORITHM</a:t>
            </a:r>
          </a:p>
        </p:txBody>
      </p:sp>
    </p:spTree>
    <p:extLst>
      <p:ext uri="{BB962C8B-B14F-4D97-AF65-F5344CB8AC3E}">
        <p14:creationId xmlns:p14="http://schemas.microsoft.com/office/powerpoint/2010/main" val="72841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normAutofit fontScale="90000"/>
          </a:bodyPr>
          <a:lstStyle/>
          <a:p>
            <a:pPr algn="l" eaLnBrk="1" hangingPunct="1"/>
            <a:r>
              <a:rPr lang="en-US" dirty="0">
                <a:latin typeface="Calibri"/>
                <a:ea typeface="ＭＳ Ｐゴシック" charset="0"/>
                <a:cs typeface="ＭＳ Ｐゴシック" charset="0"/>
              </a:rPr>
              <a:t>Programming - Step 2 - write the code</a:t>
            </a:r>
          </a:p>
        </p:txBody>
      </p:sp>
      <p:sp>
        <p:nvSpPr>
          <p:cNvPr id="70659" name="Rectangle 11"/>
          <p:cNvSpPr>
            <a:spLocks noGrp="1" noChangeArrowheads="1"/>
          </p:cNvSpPr>
          <p:nvPr>
            <p:ph type="body" idx="1"/>
          </p:nvPr>
        </p:nvSpPr>
        <p:spPr>
          <a:xfrm>
            <a:off x="158750" y="1143000"/>
            <a:ext cx="8756650" cy="971864"/>
          </a:xfrm>
        </p:spPr>
        <p:txBody>
          <a:bodyPr/>
          <a:lstStyle/>
          <a:p>
            <a:pPr marL="0" indent="0" eaLnBrk="1" hangingPunct="1"/>
            <a:r>
              <a:rPr lang="en-US" dirty="0">
                <a:latin typeface="Calibri"/>
                <a:ea typeface="ＭＳ Ｐゴシック" charset="0"/>
                <a:cs typeface="ＭＳ Ｐゴシック" charset="0"/>
              </a:rPr>
              <a:t>We will use </a:t>
            </a:r>
            <a:r>
              <a:rPr lang="en-NZ" dirty="0">
                <a:latin typeface="Calibri"/>
                <a:ea typeface="ＭＳ Ｐゴシック" charset="0"/>
                <a:cs typeface="ＭＳ Ｐゴシック" charset="0"/>
              </a:rPr>
              <a:t>the </a:t>
            </a:r>
            <a:r>
              <a:rPr lang="en-NZ" sz="2800" b="1" dirty="0">
                <a:solidFill>
                  <a:srgbClr val="FF00FF"/>
                </a:solidFill>
                <a:latin typeface="Calibri"/>
                <a:ea typeface="ＭＳ Ｐゴシック" charset="0"/>
                <a:cs typeface="ＭＳ Ｐゴシック" charset="0"/>
              </a:rPr>
              <a:t>Python 3 programming language </a:t>
            </a:r>
            <a:r>
              <a:rPr lang="en-NZ" dirty="0">
                <a:latin typeface="Calibri"/>
                <a:ea typeface="ＭＳ Ｐゴシック" charset="0"/>
                <a:cs typeface="ＭＳ Ｐゴシック" charset="0"/>
              </a:rPr>
              <a:t>to implement our algorithms </a:t>
            </a:r>
            <a:endParaRPr lang="en-US" dirty="0">
              <a:latin typeface="Calibri"/>
              <a:ea typeface="ＭＳ Ｐゴシック" charset="0"/>
              <a:cs typeface="ＭＳ Ｐゴシック" charset="0"/>
            </a:endParaRPr>
          </a:p>
        </p:txBody>
      </p:sp>
      <p:sp>
        <p:nvSpPr>
          <p:cNvPr id="3" name="Footer Placeholder 2"/>
          <p:cNvSpPr>
            <a:spLocks noGrp="1"/>
          </p:cNvSpPr>
          <p:nvPr>
            <p:ph type="ftr" sz="quarter" idx="3"/>
          </p:nvPr>
        </p:nvSpPr>
        <p:spPr/>
        <p:txBody>
          <a:bodyPr/>
          <a:lstStyle/>
          <a:p>
            <a:r>
              <a:rPr lang="en-US"/>
              <a:t>CompSci 101 - Principles of Programming</a:t>
            </a:r>
            <a:endParaRPr lang="en-US" dirty="0"/>
          </a:p>
        </p:txBody>
      </p:sp>
      <p:sp>
        <p:nvSpPr>
          <p:cNvPr id="4" name="Slide Number Placeholder 3"/>
          <p:cNvSpPr>
            <a:spLocks noGrp="1"/>
          </p:cNvSpPr>
          <p:nvPr>
            <p:ph type="sldNum" sz="quarter" idx="4"/>
          </p:nvPr>
        </p:nvSpPr>
        <p:spPr/>
        <p:txBody>
          <a:bodyPr/>
          <a:lstStyle/>
          <a:p>
            <a:fld id="{960975F2-62ED-B740-81EF-2CA8EADE5EA3}" type="slidenum">
              <a:rPr lang="en-US" smtClean="0"/>
              <a:t>36</a:t>
            </a:fld>
            <a:endParaRPr lang="en-US" dirty="0"/>
          </a:p>
        </p:txBody>
      </p:sp>
      <p:grpSp>
        <p:nvGrpSpPr>
          <p:cNvPr id="6" name="Group 5"/>
          <p:cNvGrpSpPr/>
          <p:nvPr/>
        </p:nvGrpSpPr>
        <p:grpSpPr>
          <a:xfrm>
            <a:off x="685800" y="1981200"/>
            <a:ext cx="7723188" cy="4508500"/>
            <a:chOff x="685800" y="1981200"/>
            <a:chExt cx="7723188" cy="4508500"/>
          </a:xfrm>
        </p:grpSpPr>
        <p:grpSp>
          <p:nvGrpSpPr>
            <p:cNvPr id="2" name="Group 1"/>
            <p:cNvGrpSpPr/>
            <p:nvPr/>
          </p:nvGrpSpPr>
          <p:grpSpPr>
            <a:xfrm>
              <a:off x="685800" y="1981200"/>
              <a:ext cx="7723188" cy="4508500"/>
              <a:chOff x="0" y="2349500"/>
              <a:chExt cx="7723188" cy="4508500"/>
            </a:xfrm>
          </p:grpSpPr>
          <p:pic>
            <p:nvPicPr>
              <p:cNvPr id="70660" name="Picture 12" descr="flowch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49500"/>
                <a:ext cx="3182938" cy="450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0661" name="Text Box 13"/>
              <p:cNvSpPr txBox="1">
                <a:spLocks noChangeArrowheads="1"/>
              </p:cNvSpPr>
              <p:nvPr/>
            </p:nvSpPr>
            <p:spPr bwMode="auto">
              <a:xfrm>
                <a:off x="2268538" y="3284538"/>
                <a:ext cx="137850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eaLnBrk="1" hangingPunct="1"/>
                <a:r>
                  <a:rPr lang="en-US" sz="1800" b="1" dirty="0">
                    <a:solidFill>
                      <a:srgbClr val="000090"/>
                    </a:solidFill>
                    <a:latin typeface="Calibri"/>
                  </a:rPr>
                  <a:t>ALGORITHM</a:t>
                </a:r>
              </a:p>
            </p:txBody>
          </p:sp>
          <p:sp>
            <p:nvSpPr>
              <p:cNvPr id="70662" name="Line 14"/>
              <p:cNvSpPr>
                <a:spLocks noChangeShapeType="1"/>
              </p:cNvSpPr>
              <p:nvPr/>
            </p:nvSpPr>
            <p:spPr bwMode="auto">
              <a:xfrm>
                <a:off x="3059113" y="3860800"/>
                <a:ext cx="3448050" cy="1952625"/>
              </a:xfrm>
              <a:prstGeom prst="line">
                <a:avLst/>
              </a:prstGeom>
              <a:noFill/>
              <a:ln w="38100">
                <a:solidFill>
                  <a:srgbClr val="00009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57072" name="Documents"/>
              <p:cNvSpPr>
                <a:spLocks noEditPoints="1" noChangeArrowheads="1"/>
              </p:cNvSpPr>
              <p:nvPr/>
            </p:nvSpPr>
            <p:spPr bwMode="auto">
              <a:xfrm>
                <a:off x="6688138" y="5273675"/>
                <a:ext cx="1035050" cy="1355725"/>
              </a:xfrm>
              <a:custGeom>
                <a:avLst/>
                <a:gdLst>
                  <a:gd name="T0" fmla="*/ 0 w 21600"/>
                  <a:gd name="T1" fmla="*/ 2800 h 21600"/>
                  <a:gd name="T2" fmla="*/ 3468 w 21600"/>
                  <a:gd name="T3" fmla="*/ 0 h 21600"/>
                  <a:gd name="T4" fmla="*/ 21653 w 21600"/>
                  <a:gd name="T5" fmla="*/ 18828 h 21600"/>
                  <a:gd name="T6" fmla="*/ 19954 w 21600"/>
                  <a:gd name="T7" fmla="*/ 20214 h 21600"/>
                  <a:gd name="T8" fmla="*/ 18256 w 21600"/>
                  <a:gd name="T9" fmla="*/ 21628 h 21600"/>
                  <a:gd name="T10" fmla="*/ 19954 w 21600"/>
                  <a:gd name="T11" fmla="*/ 1428 h 21600"/>
                  <a:gd name="T12" fmla="*/ 18256 w 21600"/>
                  <a:gd name="T13" fmla="*/ 2800 h 21600"/>
                  <a:gd name="T14" fmla="*/ 1645 w 21600"/>
                  <a:gd name="T15" fmla="*/ 1428 h 21600"/>
                  <a:gd name="T16" fmla="*/ 21600 w 21600"/>
                  <a:gd name="T17" fmla="*/ 0 h 21600"/>
                  <a:gd name="T18" fmla="*/ 10800 w 21600"/>
                  <a:gd name="T19" fmla="*/ 0 h 21600"/>
                  <a:gd name="T20" fmla="*/ 0 w 21600"/>
                  <a:gd name="T21" fmla="*/ 10800 h 21600"/>
                  <a:gd name="T22" fmla="*/ 21600 w 21600"/>
                  <a:gd name="T23" fmla="*/ 10800 h 21600"/>
                  <a:gd name="T24" fmla="*/ 1645 w 21600"/>
                  <a:gd name="T25" fmla="*/ 4171 h 21600"/>
                  <a:gd name="T26" fmla="*/ 16522 w 21600"/>
                  <a:gd name="T27" fmla="*/ 17314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21600" h="21600" extrusionOk="0">
                    <a:moveTo>
                      <a:pt x="0" y="18014"/>
                    </a:moveTo>
                    <a:lnTo>
                      <a:pt x="0" y="2800"/>
                    </a:lnTo>
                    <a:lnTo>
                      <a:pt x="1645" y="2800"/>
                    </a:lnTo>
                    <a:lnTo>
                      <a:pt x="1645" y="1428"/>
                    </a:lnTo>
                    <a:lnTo>
                      <a:pt x="3468" y="1428"/>
                    </a:lnTo>
                    <a:lnTo>
                      <a:pt x="3468" y="0"/>
                    </a:lnTo>
                    <a:lnTo>
                      <a:pt x="21653" y="0"/>
                    </a:lnTo>
                    <a:lnTo>
                      <a:pt x="21653" y="18828"/>
                    </a:lnTo>
                    <a:lnTo>
                      <a:pt x="19954" y="18828"/>
                    </a:lnTo>
                    <a:lnTo>
                      <a:pt x="19954" y="20214"/>
                    </a:lnTo>
                    <a:lnTo>
                      <a:pt x="18256" y="20214"/>
                    </a:lnTo>
                    <a:lnTo>
                      <a:pt x="18256" y="21600"/>
                    </a:lnTo>
                    <a:lnTo>
                      <a:pt x="4434" y="21600"/>
                    </a:lnTo>
                    <a:lnTo>
                      <a:pt x="0" y="18014"/>
                    </a:lnTo>
                    <a:close/>
                  </a:path>
                  <a:path w="21600" h="21600" extrusionOk="0">
                    <a:moveTo>
                      <a:pt x="3486" y="1428"/>
                    </a:moveTo>
                    <a:lnTo>
                      <a:pt x="19954" y="1428"/>
                    </a:lnTo>
                    <a:lnTo>
                      <a:pt x="19954" y="20214"/>
                    </a:lnTo>
                    <a:lnTo>
                      <a:pt x="18256" y="20214"/>
                    </a:lnTo>
                    <a:lnTo>
                      <a:pt x="18256" y="2800"/>
                    </a:lnTo>
                    <a:lnTo>
                      <a:pt x="1645" y="2800"/>
                    </a:lnTo>
                    <a:lnTo>
                      <a:pt x="1645" y="1428"/>
                    </a:lnTo>
                    <a:lnTo>
                      <a:pt x="3486" y="1428"/>
                    </a:lnTo>
                    <a:close/>
                  </a:path>
                  <a:path w="21600" h="21600" extrusionOk="0">
                    <a:moveTo>
                      <a:pt x="0" y="18014"/>
                    </a:moveTo>
                    <a:lnTo>
                      <a:pt x="4434" y="18000"/>
                    </a:lnTo>
                    <a:lnTo>
                      <a:pt x="4434" y="21600"/>
                    </a:lnTo>
                    <a:lnTo>
                      <a:pt x="0" y="18014"/>
                    </a:lnTo>
                    <a:close/>
                  </a:path>
                </a:pathLst>
              </a:custGeom>
              <a:solidFill>
                <a:srgbClr val="D8EBB3"/>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defRPr/>
                </a:pPr>
                <a:endParaRPr lang="en-US">
                  <a:ea typeface="MS Pゴシック" pitchFamily="-92" charset="-128"/>
                  <a:cs typeface="MS Pゴシック" pitchFamily="-92" charset="-128"/>
                </a:endParaRPr>
              </a:p>
            </p:txBody>
          </p:sp>
          <p:sp>
            <p:nvSpPr>
              <p:cNvPr id="70665" name="Text Box 17"/>
              <p:cNvSpPr txBox="1">
                <a:spLocks noChangeArrowheads="1"/>
              </p:cNvSpPr>
              <p:nvPr/>
            </p:nvSpPr>
            <p:spPr bwMode="auto">
              <a:xfrm>
                <a:off x="6707188" y="5611813"/>
                <a:ext cx="86871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eaLnBrk="1" hangingPunct="1"/>
                <a:r>
                  <a:rPr lang="en-US" sz="1800" b="1" dirty="0">
                    <a:solidFill>
                      <a:srgbClr val="000090"/>
                    </a:solidFill>
                    <a:latin typeface="Calibri"/>
                  </a:rPr>
                  <a:t>Python</a:t>
                </a:r>
              </a:p>
              <a:p>
                <a:pPr eaLnBrk="1" hangingPunct="1"/>
                <a:r>
                  <a:rPr lang="en-US" sz="1800" b="1" dirty="0">
                    <a:solidFill>
                      <a:srgbClr val="000090"/>
                    </a:solidFill>
                    <a:latin typeface="Calibri"/>
                  </a:rPr>
                  <a:t>CODE</a:t>
                </a:r>
              </a:p>
            </p:txBody>
          </p:sp>
          <p:sp>
            <p:nvSpPr>
              <p:cNvPr id="11" name="Rectangle 22"/>
              <p:cNvSpPr>
                <a:spLocks noChangeArrowheads="1"/>
              </p:cNvSpPr>
              <p:nvPr/>
            </p:nvSpPr>
            <p:spPr bwMode="auto">
              <a:xfrm>
                <a:off x="971600" y="2636913"/>
                <a:ext cx="1368152" cy="216024"/>
              </a:xfrm>
              <a:prstGeom prst="rect">
                <a:avLst/>
              </a:prstGeom>
              <a:solidFill>
                <a:schemeClr val="bg1"/>
              </a:solidFill>
              <a:ln>
                <a:noFill/>
              </a:ln>
              <a:extLst/>
            </p:spPr>
            <p:txBody>
              <a:bodyPr wrap="none" anchor="ctr"/>
              <a:lstStyle/>
              <a:p>
                <a:endParaRPr lang="en-US"/>
              </a:p>
            </p:txBody>
          </p:sp>
          <p:sp>
            <p:nvSpPr>
              <p:cNvPr id="13" name="Text Box 15"/>
              <p:cNvSpPr txBox="1">
                <a:spLocks noChangeArrowheads="1"/>
              </p:cNvSpPr>
              <p:nvPr/>
            </p:nvSpPr>
            <p:spPr bwMode="auto">
              <a:xfrm>
                <a:off x="4816475" y="4214812"/>
                <a:ext cx="169068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eaLnBrk="1" hangingPunct="1"/>
                <a:r>
                  <a:rPr lang="en-US" sz="2800" b="1" i="1" dirty="0">
                    <a:solidFill>
                      <a:srgbClr val="FF00FF"/>
                    </a:solidFill>
                    <a:latin typeface="Calibri"/>
                  </a:rPr>
                  <a:t>2. coding</a:t>
                </a:r>
              </a:p>
            </p:txBody>
          </p:sp>
        </p:grpSp>
        <p:sp>
          <p:nvSpPr>
            <p:cNvPr id="5" name="TextBox 4"/>
            <p:cNvSpPr txBox="1"/>
            <p:nvPr/>
          </p:nvSpPr>
          <p:spPr>
            <a:xfrm>
              <a:off x="838200" y="2526268"/>
              <a:ext cx="2116138" cy="369332"/>
            </a:xfrm>
            <a:prstGeom prst="rect">
              <a:avLst/>
            </a:prstGeom>
            <a:solidFill>
              <a:schemeClr val="bg1"/>
            </a:solidFill>
          </p:spPr>
          <p:txBody>
            <a:bodyPr wrap="square" rtlCol="0">
              <a:spAutoFit/>
            </a:bodyPr>
            <a:lstStyle/>
            <a:p>
              <a:r>
                <a:rPr lang="en-NZ" dirty="0"/>
                <a:t>  </a:t>
              </a:r>
            </a:p>
          </p:txBody>
        </p:sp>
      </p:grpSp>
    </p:spTree>
    <p:extLst>
      <p:ext uri="{BB962C8B-B14F-4D97-AF65-F5344CB8AC3E}">
        <p14:creationId xmlns:p14="http://schemas.microsoft.com/office/powerpoint/2010/main" val="1393917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228600" y="-152400"/>
            <a:ext cx="8391525" cy="1066800"/>
          </a:xfrm>
        </p:spPr>
        <p:txBody>
          <a:bodyPr/>
          <a:lstStyle/>
          <a:p>
            <a:pPr eaLnBrk="1" hangingPunct="1"/>
            <a:r>
              <a:rPr lang="en-US" dirty="0">
                <a:latin typeface="Calibri"/>
                <a:ea typeface="ＭＳ Ｐゴシック" charset="0"/>
                <a:cs typeface="ＭＳ Ｐゴシック" charset="0"/>
              </a:rPr>
              <a:t>Hangman algorithm</a:t>
            </a:r>
          </a:p>
        </p:txBody>
      </p:sp>
      <p:sp>
        <p:nvSpPr>
          <p:cNvPr id="72708" name="Content Placeholder 12"/>
          <p:cNvSpPr>
            <a:spLocks noGrp="1"/>
          </p:cNvSpPr>
          <p:nvPr>
            <p:ph idx="1"/>
          </p:nvPr>
        </p:nvSpPr>
        <p:spPr>
          <a:xfrm>
            <a:off x="457200" y="1473200"/>
            <a:ext cx="8489950" cy="523875"/>
          </a:xfrm>
        </p:spPr>
        <p:txBody>
          <a:bodyPr/>
          <a:lstStyle/>
          <a:p>
            <a:pPr marL="0" indent="0">
              <a:buNone/>
            </a:pPr>
            <a:r>
              <a:rPr lang="en-US" dirty="0">
                <a:latin typeface="Calibri"/>
                <a:ea typeface="ＭＳ Ｐゴシック" charset="0"/>
                <a:cs typeface="ＭＳ Ｐゴシック" charset="0"/>
              </a:rPr>
              <a:t>  </a:t>
            </a:r>
          </a:p>
        </p:txBody>
      </p:sp>
      <p:sp>
        <p:nvSpPr>
          <p:cNvPr id="3" name="Footer Placeholder 2"/>
          <p:cNvSpPr>
            <a:spLocks noGrp="1"/>
          </p:cNvSpPr>
          <p:nvPr>
            <p:ph type="ftr" sz="quarter" idx="3"/>
          </p:nvPr>
        </p:nvSpPr>
        <p:spPr/>
        <p:txBody>
          <a:bodyPr/>
          <a:lstStyle/>
          <a:p>
            <a:r>
              <a:rPr lang="en-US"/>
              <a:t>CompSci 101 - Principles of Programming</a:t>
            </a:r>
            <a:endParaRPr lang="en-US" dirty="0"/>
          </a:p>
        </p:txBody>
      </p:sp>
      <p:sp>
        <p:nvSpPr>
          <p:cNvPr id="4" name="Slide Number Placeholder 3"/>
          <p:cNvSpPr>
            <a:spLocks noGrp="1"/>
          </p:cNvSpPr>
          <p:nvPr>
            <p:ph type="sldNum" sz="quarter" idx="4"/>
          </p:nvPr>
        </p:nvSpPr>
        <p:spPr/>
        <p:txBody>
          <a:bodyPr/>
          <a:lstStyle/>
          <a:p>
            <a:fld id="{960975F2-62ED-B740-81EF-2CA8EADE5EA3}" type="slidenum">
              <a:rPr lang="en-US" smtClean="0"/>
              <a:t>37</a:t>
            </a:fld>
            <a:endParaRPr lang="en-US" dirty="0"/>
          </a:p>
        </p:txBody>
      </p:sp>
      <p:sp>
        <p:nvSpPr>
          <p:cNvPr id="8" name="Rectangle 24"/>
          <p:cNvSpPr>
            <a:spLocks noChangeArrowheads="1"/>
          </p:cNvSpPr>
          <p:nvPr/>
        </p:nvSpPr>
        <p:spPr bwMode="auto">
          <a:xfrm>
            <a:off x="76200" y="2895600"/>
            <a:ext cx="6858000" cy="3886200"/>
          </a:xfrm>
          <a:prstGeom prst="rect">
            <a:avLst/>
          </a:prstGeom>
          <a:solidFill>
            <a:schemeClr val="bg1">
              <a:lumMod val="85000"/>
            </a:schemeClr>
          </a:solidFill>
          <a:ln>
            <a:solidFill>
              <a:srgbClr val="000090"/>
            </a:solidFill>
          </a:ln>
          <a:extLst/>
        </p:spPr>
        <p:txBody>
          <a:bodyPr/>
          <a:lstStyle/>
          <a:p>
            <a:r>
              <a:rPr lang="en-US" sz="1800" b="1" dirty="0">
                <a:solidFill>
                  <a:srgbClr val="000090"/>
                </a:solidFill>
                <a:latin typeface="Courier"/>
                <a:cs typeface="Courier"/>
              </a:rPr>
              <a:t> +---+   </a:t>
            </a:r>
          </a:p>
          <a:p>
            <a:r>
              <a:rPr lang="en-US" sz="1800" b="1" dirty="0">
                <a:solidFill>
                  <a:srgbClr val="000090"/>
                </a:solidFill>
                <a:latin typeface="Courier"/>
                <a:cs typeface="Courier"/>
              </a:rPr>
              <a:t>  |   |   </a:t>
            </a:r>
          </a:p>
          <a:p>
            <a:r>
              <a:rPr lang="en-US" sz="1800" b="1" dirty="0">
                <a:solidFill>
                  <a:srgbClr val="000090"/>
                </a:solidFill>
                <a:latin typeface="Courier"/>
                <a:cs typeface="Courier"/>
              </a:rPr>
              <a:t>      |   </a:t>
            </a:r>
          </a:p>
          <a:p>
            <a:r>
              <a:rPr lang="en-US" sz="1800" b="1" dirty="0">
                <a:solidFill>
                  <a:srgbClr val="000090"/>
                </a:solidFill>
                <a:latin typeface="Courier"/>
                <a:cs typeface="Courier"/>
              </a:rPr>
              <a:t>      |   </a:t>
            </a:r>
          </a:p>
          <a:p>
            <a:r>
              <a:rPr lang="en-US" sz="1800" b="1" dirty="0">
                <a:solidFill>
                  <a:srgbClr val="000090"/>
                </a:solidFill>
                <a:latin typeface="Courier"/>
                <a:cs typeface="Courier"/>
              </a:rPr>
              <a:t>      |   </a:t>
            </a:r>
          </a:p>
          <a:p>
            <a:r>
              <a:rPr lang="en-US" sz="1800" b="1" dirty="0">
                <a:solidFill>
                  <a:srgbClr val="000090"/>
                </a:solidFill>
                <a:latin typeface="Courier"/>
                <a:cs typeface="Courier"/>
              </a:rPr>
              <a:t>      |   </a:t>
            </a:r>
          </a:p>
          <a:p>
            <a:r>
              <a:rPr lang="en-US" sz="1800" b="1" dirty="0">
                <a:solidFill>
                  <a:srgbClr val="000090"/>
                </a:solidFill>
                <a:latin typeface="Courier"/>
                <a:cs typeface="Courier"/>
              </a:rPr>
              <a:t>========= </a:t>
            </a:r>
          </a:p>
          <a:p>
            <a:endParaRPr lang="en-US" sz="1800" b="1" dirty="0">
              <a:solidFill>
                <a:srgbClr val="000090"/>
              </a:solidFill>
              <a:latin typeface="Courier"/>
              <a:cs typeface="Courier"/>
            </a:endParaRPr>
          </a:p>
          <a:p>
            <a:r>
              <a:rPr lang="en-US" sz="1800" b="1" dirty="0">
                <a:solidFill>
                  <a:srgbClr val="000090"/>
                </a:solidFill>
                <a:latin typeface="Courier"/>
                <a:cs typeface="Courier"/>
              </a:rPr>
              <a:t>Word: _ _ _ _ _ _ _ _ _ </a:t>
            </a:r>
          </a:p>
          <a:p>
            <a:endParaRPr lang="en-US" sz="1800" b="1" dirty="0">
              <a:solidFill>
                <a:srgbClr val="000090"/>
              </a:solidFill>
              <a:latin typeface="Courier"/>
              <a:cs typeface="Courier"/>
            </a:endParaRPr>
          </a:p>
          <a:p>
            <a:r>
              <a:rPr lang="en-US" sz="1800" b="1" dirty="0">
                <a:solidFill>
                  <a:srgbClr val="000090"/>
                </a:solidFill>
                <a:latin typeface="Courier"/>
                <a:cs typeface="Courier"/>
              </a:rPr>
              <a:t>Letters Missed:  </a:t>
            </a:r>
          </a:p>
          <a:p>
            <a:r>
              <a:rPr lang="en-US" sz="1800" b="1" dirty="0">
                <a:solidFill>
                  <a:srgbClr val="000090"/>
                </a:solidFill>
                <a:latin typeface="Courier"/>
                <a:cs typeface="Courier"/>
              </a:rPr>
              <a:t>Letters Guessed:  </a:t>
            </a:r>
          </a:p>
          <a:p>
            <a:r>
              <a:rPr lang="en-US" sz="1800" b="1" dirty="0">
                <a:solidFill>
                  <a:srgbClr val="000090"/>
                </a:solidFill>
                <a:latin typeface="Courier"/>
                <a:cs typeface="Courier"/>
              </a:rPr>
              <a:t>Letters Available:  </a:t>
            </a:r>
            <a:r>
              <a:rPr lang="en-US" sz="1800" b="1" dirty="0" err="1">
                <a:solidFill>
                  <a:srgbClr val="000090"/>
                </a:solidFill>
                <a:latin typeface="Courier"/>
                <a:cs typeface="Courier"/>
              </a:rPr>
              <a:t>abcdefghijklmnopqrstuvwxyz</a:t>
            </a:r>
            <a:endParaRPr lang="en-US" sz="1800" b="1" dirty="0">
              <a:solidFill>
                <a:srgbClr val="000090"/>
              </a:solidFill>
              <a:latin typeface="Courier"/>
              <a:cs typeface="Courier"/>
            </a:endParaRPr>
          </a:p>
          <a:p>
            <a:r>
              <a:rPr lang="en-US" b="1" dirty="0">
                <a:solidFill>
                  <a:srgbClr val="000090"/>
                </a:solidFill>
                <a:latin typeface="Courier"/>
                <a:cs typeface="Courier"/>
              </a:rPr>
              <a:t>Enter a letter: </a:t>
            </a:r>
            <a:r>
              <a:rPr lang="en-US" b="1" dirty="0">
                <a:solidFill>
                  <a:srgbClr val="FF00FF"/>
                </a:solidFill>
                <a:latin typeface="Courier"/>
                <a:cs typeface="Courier"/>
              </a:rPr>
              <a:t>a</a:t>
            </a:r>
          </a:p>
          <a:p>
            <a:endParaRPr lang="en-US" sz="1800" b="1" dirty="0">
              <a:solidFill>
                <a:srgbClr val="000090"/>
              </a:solidFill>
              <a:latin typeface="Courier"/>
              <a:cs typeface="Courier"/>
            </a:endParaRPr>
          </a:p>
        </p:txBody>
      </p:sp>
      <p:sp>
        <p:nvSpPr>
          <p:cNvPr id="9" name="Rectangle 24"/>
          <p:cNvSpPr>
            <a:spLocks noChangeArrowheads="1"/>
          </p:cNvSpPr>
          <p:nvPr/>
        </p:nvSpPr>
        <p:spPr bwMode="auto">
          <a:xfrm>
            <a:off x="3733800" y="914400"/>
            <a:ext cx="5334000" cy="5257800"/>
          </a:xfrm>
          <a:prstGeom prst="rect">
            <a:avLst/>
          </a:prstGeom>
          <a:solidFill>
            <a:schemeClr val="bg1">
              <a:lumMod val="85000"/>
            </a:schemeClr>
          </a:solidFill>
          <a:ln>
            <a:solidFill>
              <a:srgbClr val="000090"/>
            </a:solidFill>
          </a:ln>
          <a:extLst/>
        </p:spPr>
        <p:txBody>
          <a:bodyPr/>
          <a:lstStyle/>
          <a:p>
            <a:r>
              <a:rPr lang="en-US" sz="1800" b="1" dirty="0">
                <a:solidFill>
                  <a:srgbClr val="000090"/>
                </a:solidFill>
                <a:latin typeface="Courier"/>
                <a:cs typeface="Courier"/>
              </a:rPr>
              <a:t>Enter a letter: </a:t>
            </a:r>
            <a:r>
              <a:rPr lang="en-US" sz="1800" b="1" dirty="0">
                <a:solidFill>
                  <a:srgbClr val="FF00FF"/>
                </a:solidFill>
                <a:latin typeface="Courier"/>
                <a:cs typeface="Courier"/>
              </a:rPr>
              <a:t>d</a:t>
            </a:r>
          </a:p>
          <a:p>
            <a:r>
              <a:rPr lang="en-US" sz="1800" b="1" dirty="0">
                <a:solidFill>
                  <a:srgbClr val="000090"/>
                </a:solidFill>
                <a:latin typeface="Courier"/>
                <a:cs typeface="Courier"/>
              </a:rPr>
              <a:t>  +---+   </a:t>
            </a:r>
          </a:p>
          <a:p>
            <a:r>
              <a:rPr lang="en-US" sz="1800" b="1" dirty="0">
                <a:solidFill>
                  <a:srgbClr val="000090"/>
                </a:solidFill>
                <a:latin typeface="Courier"/>
                <a:cs typeface="Courier"/>
              </a:rPr>
              <a:t>  |   |   </a:t>
            </a:r>
          </a:p>
          <a:p>
            <a:r>
              <a:rPr lang="en-US" sz="1800" b="1" dirty="0">
                <a:solidFill>
                  <a:srgbClr val="000090"/>
                </a:solidFill>
                <a:latin typeface="Courier"/>
                <a:cs typeface="Courier"/>
              </a:rPr>
              <a:t>  0   |   </a:t>
            </a:r>
          </a:p>
          <a:p>
            <a:r>
              <a:rPr lang="en-US" sz="1800" b="1" dirty="0">
                <a:solidFill>
                  <a:srgbClr val="000090"/>
                </a:solidFill>
                <a:latin typeface="Courier"/>
                <a:cs typeface="Courier"/>
              </a:rPr>
              <a:t> /|\  |   </a:t>
            </a:r>
          </a:p>
          <a:p>
            <a:r>
              <a:rPr lang="en-US" sz="1800" b="1" dirty="0">
                <a:solidFill>
                  <a:srgbClr val="000090"/>
                </a:solidFill>
                <a:latin typeface="Courier"/>
                <a:cs typeface="Courier"/>
              </a:rPr>
              <a:t> / \  |   </a:t>
            </a:r>
          </a:p>
          <a:p>
            <a:r>
              <a:rPr lang="en-US" sz="1800" b="1" dirty="0">
                <a:solidFill>
                  <a:srgbClr val="000090"/>
                </a:solidFill>
                <a:latin typeface="Courier"/>
                <a:cs typeface="Courier"/>
              </a:rPr>
              <a:t>      |   </a:t>
            </a:r>
          </a:p>
          <a:p>
            <a:r>
              <a:rPr lang="en-US" sz="1800" b="1" dirty="0">
                <a:solidFill>
                  <a:srgbClr val="000090"/>
                </a:solidFill>
                <a:latin typeface="Courier"/>
                <a:cs typeface="Courier"/>
              </a:rPr>
              <a:t>========= </a:t>
            </a:r>
          </a:p>
          <a:p>
            <a:endParaRPr lang="en-US" sz="1800" b="1" dirty="0">
              <a:solidFill>
                <a:srgbClr val="000090"/>
              </a:solidFill>
              <a:latin typeface="Courier"/>
              <a:cs typeface="Courier"/>
            </a:endParaRPr>
          </a:p>
          <a:p>
            <a:r>
              <a:rPr lang="ro-RO" sz="1800" b="1" dirty="0">
                <a:solidFill>
                  <a:srgbClr val="000090"/>
                </a:solidFill>
                <a:latin typeface="Courier"/>
                <a:cs typeface="Courier"/>
              </a:rPr>
              <a:t>Word: l a _ _ b o n e s </a:t>
            </a:r>
          </a:p>
          <a:p>
            <a:endParaRPr lang="ro-RO" sz="1800" b="1" dirty="0">
              <a:solidFill>
                <a:srgbClr val="000090"/>
              </a:solidFill>
              <a:latin typeface="Courier"/>
              <a:cs typeface="Courier"/>
            </a:endParaRPr>
          </a:p>
          <a:p>
            <a:r>
              <a:rPr lang="ro-RO" sz="1800" b="1" dirty="0">
                <a:solidFill>
                  <a:srgbClr val="000090"/>
                </a:solidFill>
                <a:latin typeface="Courier"/>
                <a:cs typeface="Courier"/>
              </a:rPr>
              <a:t>Letters Missed:  r m k c u d </a:t>
            </a:r>
          </a:p>
          <a:p>
            <a:r>
              <a:rPr lang="ro-RO" sz="1800" b="1" dirty="0">
                <a:solidFill>
                  <a:srgbClr val="000090"/>
                </a:solidFill>
                <a:latin typeface="Courier"/>
                <a:cs typeface="Courier"/>
              </a:rPr>
              <a:t>Letters Guessed:  a e s n o l b </a:t>
            </a:r>
          </a:p>
          <a:p>
            <a:r>
              <a:rPr lang="ro-RO" sz="1800" b="1" dirty="0">
                <a:solidFill>
                  <a:srgbClr val="000090"/>
                </a:solidFill>
                <a:latin typeface="Courier"/>
                <a:cs typeface="Courier"/>
              </a:rPr>
              <a:t>Letters Available:  fghijpqtvwxyz</a:t>
            </a:r>
          </a:p>
          <a:p>
            <a:endParaRPr lang="ro-RO" sz="1800" b="1" dirty="0">
              <a:solidFill>
                <a:srgbClr val="000090"/>
              </a:solidFill>
              <a:latin typeface="Courier"/>
              <a:cs typeface="Courier"/>
            </a:endParaRPr>
          </a:p>
          <a:p>
            <a:endParaRPr lang="ro-RO" sz="1800" b="1" dirty="0">
              <a:solidFill>
                <a:srgbClr val="000090"/>
              </a:solidFill>
              <a:latin typeface="Courier"/>
              <a:cs typeface="Courier"/>
            </a:endParaRPr>
          </a:p>
          <a:p>
            <a:r>
              <a:rPr lang="ro-RO" sz="1800" b="1" dirty="0">
                <a:solidFill>
                  <a:srgbClr val="000090"/>
                </a:solidFill>
                <a:latin typeface="Courier"/>
                <a:cs typeface="Courier"/>
              </a:rPr>
              <a:t>Sorry, you have lost in the game of </a:t>
            </a:r>
          </a:p>
          <a:p>
            <a:pPr algn="r"/>
            <a:r>
              <a:rPr lang="ro-RO" sz="1800" b="1" dirty="0">
                <a:solidFill>
                  <a:srgbClr val="000090"/>
                </a:solidFill>
                <a:latin typeface="Courier"/>
                <a:cs typeface="Courier"/>
              </a:rPr>
              <a:t>Hangman...</a:t>
            </a:r>
          </a:p>
          <a:p>
            <a:r>
              <a:rPr lang="ro-RO" sz="1800" b="1" dirty="0">
                <a:solidFill>
                  <a:srgbClr val="000090"/>
                </a:solidFill>
                <a:latin typeface="Courier"/>
                <a:cs typeface="Courier"/>
              </a:rPr>
              <a:t>The word was lazybones</a:t>
            </a:r>
            <a:endParaRPr lang="en-US" sz="1800" b="1" dirty="0">
              <a:solidFill>
                <a:srgbClr val="000090"/>
              </a:solidFill>
              <a:latin typeface="Courier"/>
              <a:cs typeface="Courier"/>
            </a:endParaRPr>
          </a:p>
        </p:txBody>
      </p:sp>
      <p:pic>
        <p:nvPicPr>
          <p:cNvPr id="72709"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362200" cy="236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9030550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a:xfrm>
            <a:off x="152400" y="76200"/>
            <a:ext cx="8467725" cy="762000"/>
          </a:xfrm>
        </p:spPr>
        <p:txBody>
          <a:bodyPr/>
          <a:lstStyle/>
          <a:p>
            <a:pPr algn="ctr" eaLnBrk="1" hangingPunct="1"/>
            <a:r>
              <a:rPr lang="en-US" dirty="0">
                <a:latin typeface="Calibri"/>
                <a:ea typeface="ＭＳ Ｐゴシック" charset="0"/>
                <a:cs typeface="ＭＳ Ｐゴシック" charset="0"/>
              </a:rPr>
              <a:t>Hangman algorithm</a:t>
            </a:r>
          </a:p>
        </p:txBody>
      </p:sp>
      <p:pic>
        <p:nvPicPr>
          <p:cNvPr id="78854" name="Picture 14">
            <a:hlinkClick r:id="rId3" action="ppaction://program"/>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533400"/>
            <a:ext cx="1905000" cy="147955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3" name="Footer Placeholder 2"/>
          <p:cNvSpPr>
            <a:spLocks noGrp="1"/>
          </p:cNvSpPr>
          <p:nvPr>
            <p:ph type="ftr" sz="quarter" idx="3"/>
          </p:nvPr>
        </p:nvSpPr>
        <p:spPr/>
        <p:txBody>
          <a:bodyPr/>
          <a:lstStyle/>
          <a:p>
            <a:r>
              <a:rPr lang="en-US"/>
              <a:t>CompSci 101 - Principles of Programming</a:t>
            </a:r>
            <a:endParaRPr lang="en-US" dirty="0"/>
          </a:p>
        </p:txBody>
      </p:sp>
      <p:sp>
        <p:nvSpPr>
          <p:cNvPr id="4" name="Slide Number Placeholder 3"/>
          <p:cNvSpPr>
            <a:spLocks noGrp="1"/>
          </p:cNvSpPr>
          <p:nvPr>
            <p:ph type="sldNum" sz="quarter" idx="4"/>
          </p:nvPr>
        </p:nvSpPr>
        <p:spPr/>
        <p:txBody>
          <a:bodyPr/>
          <a:lstStyle/>
          <a:p>
            <a:fld id="{960975F2-62ED-B740-81EF-2CA8EADE5EA3}" type="slidenum">
              <a:rPr lang="en-US" smtClean="0"/>
              <a:t>38</a:t>
            </a:fld>
            <a:endParaRPr lang="en-US" dirty="0"/>
          </a:p>
        </p:txBody>
      </p:sp>
      <p:sp>
        <p:nvSpPr>
          <p:cNvPr id="5" name="Content Placeholder 4">
            <a:extLst>
              <a:ext uri="{FF2B5EF4-FFF2-40B4-BE49-F238E27FC236}">
                <a16:creationId xmlns:a16="http://schemas.microsoft.com/office/drawing/2014/main" id="{3F46D213-32AB-4941-B544-DE33B485B54E}"/>
              </a:ext>
            </a:extLst>
          </p:cNvPr>
          <p:cNvSpPr>
            <a:spLocks noGrp="1"/>
          </p:cNvSpPr>
          <p:nvPr>
            <p:ph idx="1"/>
          </p:nvPr>
        </p:nvSpPr>
        <p:spPr/>
        <p:txBody>
          <a:bodyPr/>
          <a:lstStyle/>
          <a:p>
            <a:r>
              <a:rPr lang="en-US" dirty="0"/>
              <a:t> </a:t>
            </a:r>
          </a:p>
        </p:txBody>
      </p:sp>
      <p:sp>
        <p:nvSpPr>
          <p:cNvPr id="11" name="Text Box 4">
            <a:extLst>
              <a:ext uri="{FF2B5EF4-FFF2-40B4-BE49-F238E27FC236}">
                <a16:creationId xmlns:a16="http://schemas.microsoft.com/office/drawing/2014/main" id="{AC18009C-0522-A84D-81E6-23EC95E2813A}"/>
              </a:ext>
            </a:extLst>
          </p:cNvPr>
          <p:cNvSpPr txBox="1">
            <a:spLocks noChangeArrowheads="1"/>
          </p:cNvSpPr>
          <p:nvPr/>
        </p:nvSpPr>
        <p:spPr bwMode="auto">
          <a:xfrm>
            <a:off x="251892" y="1235075"/>
            <a:ext cx="647700" cy="4154984"/>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eaLnBrk="1" hangingPunct="1"/>
            <a:r>
              <a:rPr lang="en-US" dirty="0">
                <a:solidFill>
                  <a:srgbClr val="0000AD"/>
                </a:solidFill>
                <a:latin typeface="Calibri"/>
              </a:rPr>
              <a:t>1</a:t>
            </a:r>
          </a:p>
          <a:p>
            <a:pPr eaLnBrk="1" hangingPunct="1"/>
            <a:r>
              <a:rPr lang="en-US" dirty="0">
                <a:solidFill>
                  <a:srgbClr val="0000AD"/>
                </a:solidFill>
                <a:latin typeface="Calibri"/>
              </a:rPr>
              <a:t>2</a:t>
            </a:r>
          </a:p>
          <a:p>
            <a:pPr eaLnBrk="1" hangingPunct="1"/>
            <a:r>
              <a:rPr lang="en-US" dirty="0">
                <a:solidFill>
                  <a:srgbClr val="0000AD"/>
                </a:solidFill>
                <a:latin typeface="Calibri"/>
              </a:rPr>
              <a:t>3</a:t>
            </a:r>
          </a:p>
          <a:p>
            <a:pPr eaLnBrk="1" hangingPunct="1"/>
            <a:r>
              <a:rPr lang="en-US" dirty="0">
                <a:solidFill>
                  <a:srgbClr val="0000AD"/>
                </a:solidFill>
                <a:latin typeface="Calibri"/>
              </a:rPr>
              <a:t>4</a:t>
            </a:r>
          </a:p>
          <a:p>
            <a:pPr eaLnBrk="1" hangingPunct="1"/>
            <a:r>
              <a:rPr lang="en-US" dirty="0">
                <a:solidFill>
                  <a:srgbClr val="0000AD"/>
                </a:solidFill>
                <a:latin typeface="Calibri"/>
              </a:rPr>
              <a:t>5</a:t>
            </a:r>
          </a:p>
          <a:p>
            <a:pPr eaLnBrk="1" hangingPunct="1"/>
            <a:r>
              <a:rPr lang="en-US" dirty="0">
                <a:solidFill>
                  <a:srgbClr val="0000AD"/>
                </a:solidFill>
                <a:latin typeface="Calibri"/>
              </a:rPr>
              <a:t>6</a:t>
            </a:r>
          </a:p>
          <a:p>
            <a:pPr eaLnBrk="1" hangingPunct="1"/>
            <a:endParaRPr lang="en-US" dirty="0">
              <a:solidFill>
                <a:srgbClr val="0000AD"/>
              </a:solidFill>
              <a:latin typeface="Calibri"/>
            </a:endParaRPr>
          </a:p>
          <a:p>
            <a:pPr eaLnBrk="1" hangingPunct="1"/>
            <a:r>
              <a:rPr lang="en-US" dirty="0">
                <a:solidFill>
                  <a:srgbClr val="0000AD"/>
                </a:solidFill>
                <a:latin typeface="Calibri"/>
              </a:rPr>
              <a:t>7</a:t>
            </a:r>
          </a:p>
          <a:p>
            <a:pPr eaLnBrk="1" hangingPunct="1"/>
            <a:r>
              <a:rPr lang="en-US" dirty="0">
                <a:solidFill>
                  <a:srgbClr val="0000AD"/>
                </a:solidFill>
                <a:latin typeface="Calibri"/>
              </a:rPr>
              <a:t>8</a:t>
            </a:r>
          </a:p>
          <a:p>
            <a:pPr eaLnBrk="1" hangingPunct="1"/>
            <a:endParaRPr lang="en-US" dirty="0">
              <a:solidFill>
                <a:srgbClr val="0000AD"/>
              </a:solidFill>
              <a:latin typeface="Calibri"/>
            </a:endParaRPr>
          </a:p>
          <a:p>
            <a:pPr eaLnBrk="1" hangingPunct="1"/>
            <a:r>
              <a:rPr lang="en-US" dirty="0">
                <a:solidFill>
                  <a:srgbClr val="0000AD"/>
                </a:solidFill>
                <a:latin typeface="Calibri"/>
              </a:rPr>
              <a:t>9</a:t>
            </a:r>
          </a:p>
        </p:txBody>
      </p:sp>
      <p:sp>
        <p:nvSpPr>
          <p:cNvPr id="12" name="Rectangle 3">
            <a:extLst>
              <a:ext uri="{FF2B5EF4-FFF2-40B4-BE49-F238E27FC236}">
                <a16:creationId xmlns:a16="http://schemas.microsoft.com/office/drawing/2014/main" id="{DEB24A61-4343-CD45-A47E-9AFF7DED1AB0}"/>
              </a:ext>
            </a:extLst>
          </p:cNvPr>
          <p:cNvSpPr txBox="1">
            <a:spLocks noChangeArrowheads="1"/>
          </p:cNvSpPr>
          <p:nvPr/>
        </p:nvSpPr>
        <p:spPr>
          <a:xfrm>
            <a:off x="7543800" y="1828800"/>
            <a:ext cx="1143000" cy="609600"/>
          </a:xfrm>
          <a:prstGeom prst="rect">
            <a:avLst/>
          </a:prstGeom>
        </p:spPr>
        <p:txBody>
          <a:bodyPr>
            <a:normAutofit lnSpcReduction="10000"/>
          </a:bodyPr>
          <a:lstStyle>
            <a:lvl1pPr marL="0" indent="0" algn="l" defTabSz="914400" rtl="0" eaLnBrk="1" latinLnBrk="0" hangingPunct="1">
              <a:spcBef>
                <a:spcPct val="20000"/>
              </a:spcBef>
              <a:buClr>
                <a:schemeClr val="tx1">
                  <a:lumMod val="50000"/>
                  <a:lumOff val="50000"/>
                </a:schemeClr>
              </a:buClr>
              <a:buFont typeface="Wingdings" pitchFamily="2" charset="2"/>
              <a:buNone/>
              <a:defRPr sz="2400" kern="1200">
                <a:solidFill>
                  <a:srgbClr val="000090"/>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Arial"/>
              <a:buChar char="•"/>
              <a:defRPr sz="1800" kern="1200">
                <a:solidFill>
                  <a:srgbClr val="000090"/>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Arial"/>
              <a:buChar char="•"/>
              <a:defRPr sz="1800" kern="1200">
                <a:solidFill>
                  <a:srgbClr val="000090"/>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Arial"/>
              <a:buChar char="•"/>
              <a:defRPr sz="1800" kern="1200">
                <a:solidFill>
                  <a:srgbClr val="000090"/>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Arial"/>
              <a:buChar char="•"/>
              <a:defRPr sz="1800" kern="1200">
                <a:solidFill>
                  <a:srgbClr val="000090"/>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r>
              <a:rPr lang="en-US" sz="3600">
                <a:latin typeface="Calibri"/>
                <a:ea typeface="ＭＳ Ｐゴシック" charset="0"/>
                <a:cs typeface="ＭＳ Ｐゴシック" charset="0"/>
              </a:rPr>
              <a:t>  </a:t>
            </a:r>
            <a:endParaRPr lang="en-US" sz="3600" dirty="0">
              <a:latin typeface="Calibri"/>
              <a:ea typeface="ＭＳ Ｐゴシック" charset="0"/>
              <a:cs typeface="ＭＳ Ｐゴシック" charset="0"/>
            </a:endParaRPr>
          </a:p>
        </p:txBody>
      </p:sp>
      <p:sp>
        <p:nvSpPr>
          <p:cNvPr id="13" name="Text Box 4">
            <a:extLst>
              <a:ext uri="{FF2B5EF4-FFF2-40B4-BE49-F238E27FC236}">
                <a16:creationId xmlns:a16="http://schemas.microsoft.com/office/drawing/2014/main" id="{91611A30-45A1-1B4B-BFC5-E4C0730130A5}"/>
              </a:ext>
            </a:extLst>
          </p:cNvPr>
          <p:cNvSpPr txBox="1">
            <a:spLocks noChangeArrowheads="1"/>
          </p:cNvSpPr>
          <p:nvPr/>
        </p:nvSpPr>
        <p:spPr bwMode="auto">
          <a:xfrm>
            <a:off x="579438" y="1219200"/>
            <a:ext cx="8412162" cy="5262979"/>
          </a:xfrm>
          <a:prstGeom prst="rect">
            <a:avLst/>
          </a:prstGeom>
          <a:noFill/>
          <a:ln w="9525">
            <a:solidFill>
              <a:schemeClr val="tx1"/>
            </a:solidFill>
            <a:miter lim="800000"/>
            <a:headEnd/>
            <a:tailEnd/>
          </a:ln>
        </p:spPr>
        <p:txBody>
          <a:bodyPr>
            <a:spAutoFit/>
          </a:bodyPr>
          <a:lstStyle>
            <a:lvl1pPr marL="457200" indent="-457200">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eaLnBrk="1" hangingPunct="1"/>
            <a:r>
              <a:rPr lang="en-US" dirty="0">
                <a:solidFill>
                  <a:srgbClr val="0000AD"/>
                </a:solidFill>
                <a:latin typeface="Calibri"/>
              </a:rPr>
              <a:t>display a "_" for each character in the word</a:t>
            </a:r>
          </a:p>
          <a:p>
            <a:pPr eaLnBrk="1" hangingPunct="1"/>
            <a:r>
              <a:rPr lang="en-US" dirty="0">
                <a:solidFill>
                  <a:srgbClr val="000090"/>
                </a:solidFill>
                <a:latin typeface="Calibri"/>
              </a:rPr>
              <a:t>display "Goodbye!"</a:t>
            </a:r>
          </a:p>
          <a:p>
            <a:pPr eaLnBrk="1" hangingPunct="1"/>
            <a:r>
              <a:rPr lang="en-US" dirty="0">
                <a:solidFill>
                  <a:srgbClr val="0000AD"/>
                </a:solidFill>
                <a:latin typeface="Calibri"/>
              </a:rPr>
              <a:t>generate a secret word</a:t>
            </a:r>
          </a:p>
          <a:p>
            <a:pPr eaLnBrk="1" hangingPunct="1"/>
            <a:r>
              <a:rPr lang="en-US" dirty="0">
                <a:solidFill>
                  <a:srgbClr val="000090"/>
                </a:solidFill>
                <a:latin typeface="Calibri"/>
              </a:rPr>
              <a:t>GO BACK to waiting for the user to guess a letter</a:t>
            </a:r>
          </a:p>
          <a:p>
            <a:pPr eaLnBrk="1" hangingPunct="1"/>
            <a:r>
              <a:rPr lang="en-US" dirty="0">
                <a:solidFill>
                  <a:srgbClr val="0000AD"/>
                </a:solidFill>
                <a:latin typeface="Calibri"/>
              </a:rPr>
              <a:t>wait for the user to guess a letter</a:t>
            </a:r>
          </a:p>
          <a:p>
            <a:pPr eaLnBrk="1" hangingPunct="1"/>
            <a:r>
              <a:rPr lang="en-US" dirty="0">
                <a:solidFill>
                  <a:srgbClr val="000090"/>
                </a:solidFill>
                <a:latin typeface="Calibri"/>
              </a:rPr>
              <a:t>IF the whole word is guessed THEN</a:t>
            </a:r>
          </a:p>
          <a:p>
            <a:pPr eaLnBrk="1" hangingPunct="1"/>
            <a:r>
              <a:rPr lang="en-US" dirty="0">
                <a:solidFill>
                  <a:srgbClr val="000090"/>
                </a:solidFill>
                <a:latin typeface="Calibri"/>
              </a:rPr>
              <a:t>	display "Congratulations …" and print a salutation</a:t>
            </a:r>
          </a:p>
          <a:p>
            <a:pPr eaLnBrk="1" hangingPunct="1"/>
            <a:r>
              <a:rPr lang="en-US" dirty="0">
                <a:solidFill>
                  <a:srgbClr val="0000AD"/>
                </a:solidFill>
                <a:latin typeface="Calibri"/>
              </a:rPr>
              <a:t>set "misses" to 0</a:t>
            </a:r>
          </a:p>
          <a:p>
            <a:r>
              <a:rPr lang="en-US" dirty="0">
                <a:solidFill>
                  <a:srgbClr val="000090"/>
                </a:solidFill>
                <a:latin typeface="Calibri"/>
              </a:rPr>
              <a:t>IF the number of misses is 6 THEN</a:t>
            </a:r>
          </a:p>
          <a:p>
            <a:r>
              <a:rPr lang="en-US" dirty="0">
                <a:solidFill>
                  <a:srgbClr val="000090"/>
                </a:solidFill>
                <a:latin typeface="Calibri"/>
              </a:rPr>
              <a:t>		display "Sorry …" and print a salutation</a:t>
            </a:r>
            <a:endParaRPr lang="en-US" dirty="0">
              <a:solidFill>
                <a:srgbClr val="0000AD"/>
              </a:solidFill>
              <a:latin typeface="Calibri"/>
            </a:endParaRPr>
          </a:p>
          <a:p>
            <a:pPr eaLnBrk="1" hangingPunct="1"/>
            <a:r>
              <a:rPr lang="en-US" dirty="0">
                <a:solidFill>
                  <a:srgbClr val="000090"/>
                </a:solidFill>
                <a:latin typeface="Calibri"/>
              </a:rPr>
              <a:t>IF the letter is in the word</a:t>
            </a:r>
          </a:p>
          <a:p>
            <a:pPr eaLnBrk="1" hangingPunct="1"/>
            <a:r>
              <a:rPr lang="en-US" dirty="0">
                <a:solidFill>
                  <a:srgbClr val="000090"/>
                </a:solidFill>
                <a:latin typeface="Calibri"/>
              </a:rPr>
              <a:t> 	     replace the corresponding "_" with the letter</a:t>
            </a:r>
          </a:p>
          <a:p>
            <a:pPr eaLnBrk="1" hangingPunct="1"/>
            <a:r>
              <a:rPr lang="en-US" dirty="0">
                <a:solidFill>
                  <a:srgbClr val="000090"/>
                </a:solidFill>
                <a:latin typeface="Calibri"/>
              </a:rPr>
              <a:t>       otherwise</a:t>
            </a:r>
          </a:p>
          <a:p>
            <a:pPr eaLnBrk="1" hangingPunct="1"/>
            <a:r>
              <a:rPr lang="en-US" dirty="0">
                <a:solidFill>
                  <a:srgbClr val="000090"/>
                </a:solidFill>
                <a:latin typeface="Calibri"/>
              </a:rPr>
              <a:t>	    	add 1 to the number of "misses"</a:t>
            </a:r>
          </a:p>
        </p:txBody>
      </p:sp>
    </p:spTree>
    <p:extLst>
      <p:ext uri="{BB962C8B-B14F-4D97-AF65-F5344CB8AC3E}">
        <p14:creationId xmlns:p14="http://schemas.microsoft.com/office/powerpoint/2010/main" val="340145515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a:xfrm>
            <a:off x="152400" y="76200"/>
            <a:ext cx="8467725" cy="762000"/>
          </a:xfrm>
        </p:spPr>
        <p:txBody>
          <a:bodyPr/>
          <a:lstStyle/>
          <a:p>
            <a:pPr algn="ctr" eaLnBrk="1" hangingPunct="1"/>
            <a:r>
              <a:rPr lang="en-US" dirty="0">
                <a:latin typeface="Calibri"/>
                <a:ea typeface="ＭＳ Ｐゴシック" charset="0"/>
                <a:cs typeface="ＭＳ Ｐゴシック" charset="0"/>
              </a:rPr>
              <a:t>Hangman algorithm</a:t>
            </a:r>
          </a:p>
        </p:txBody>
      </p:sp>
      <p:pic>
        <p:nvPicPr>
          <p:cNvPr id="78854" name="Picture 14">
            <a:hlinkClick r:id="rId3" action="ppaction://program"/>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533400"/>
            <a:ext cx="1905000" cy="147955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3" name="Footer Placeholder 2"/>
          <p:cNvSpPr>
            <a:spLocks noGrp="1"/>
          </p:cNvSpPr>
          <p:nvPr>
            <p:ph type="ftr" sz="quarter" idx="3"/>
          </p:nvPr>
        </p:nvSpPr>
        <p:spPr/>
        <p:txBody>
          <a:bodyPr/>
          <a:lstStyle/>
          <a:p>
            <a:r>
              <a:rPr lang="en-US"/>
              <a:t>CompSci 101 - Principles of Programming</a:t>
            </a:r>
            <a:endParaRPr lang="en-US" dirty="0"/>
          </a:p>
        </p:txBody>
      </p:sp>
      <p:sp>
        <p:nvSpPr>
          <p:cNvPr id="4" name="Slide Number Placeholder 3"/>
          <p:cNvSpPr>
            <a:spLocks noGrp="1"/>
          </p:cNvSpPr>
          <p:nvPr>
            <p:ph type="sldNum" sz="quarter" idx="4"/>
          </p:nvPr>
        </p:nvSpPr>
        <p:spPr/>
        <p:txBody>
          <a:bodyPr/>
          <a:lstStyle/>
          <a:p>
            <a:fld id="{960975F2-62ED-B740-81EF-2CA8EADE5EA3}" type="slidenum">
              <a:rPr lang="en-US" smtClean="0"/>
              <a:t>39</a:t>
            </a:fld>
            <a:endParaRPr lang="en-US" dirty="0"/>
          </a:p>
        </p:txBody>
      </p:sp>
      <p:sp>
        <p:nvSpPr>
          <p:cNvPr id="5" name="Content Placeholder 4">
            <a:extLst>
              <a:ext uri="{FF2B5EF4-FFF2-40B4-BE49-F238E27FC236}">
                <a16:creationId xmlns:a16="http://schemas.microsoft.com/office/drawing/2014/main" id="{3F46D213-32AB-4941-B544-DE33B485B54E}"/>
              </a:ext>
            </a:extLst>
          </p:cNvPr>
          <p:cNvSpPr>
            <a:spLocks noGrp="1"/>
          </p:cNvSpPr>
          <p:nvPr>
            <p:ph idx="1"/>
          </p:nvPr>
        </p:nvSpPr>
        <p:spPr/>
        <p:txBody>
          <a:bodyPr/>
          <a:lstStyle/>
          <a:p>
            <a:r>
              <a:rPr lang="en-US" dirty="0"/>
              <a:t> </a:t>
            </a:r>
          </a:p>
        </p:txBody>
      </p:sp>
      <p:sp>
        <p:nvSpPr>
          <p:cNvPr id="12" name="Rectangle 3">
            <a:extLst>
              <a:ext uri="{FF2B5EF4-FFF2-40B4-BE49-F238E27FC236}">
                <a16:creationId xmlns:a16="http://schemas.microsoft.com/office/drawing/2014/main" id="{DEB24A61-4343-CD45-A47E-9AFF7DED1AB0}"/>
              </a:ext>
            </a:extLst>
          </p:cNvPr>
          <p:cNvSpPr txBox="1">
            <a:spLocks noChangeArrowheads="1"/>
          </p:cNvSpPr>
          <p:nvPr/>
        </p:nvSpPr>
        <p:spPr>
          <a:xfrm>
            <a:off x="7543800" y="1828800"/>
            <a:ext cx="1143000" cy="609600"/>
          </a:xfrm>
          <a:prstGeom prst="rect">
            <a:avLst/>
          </a:prstGeom>
        </p:spPr>
        <p:txBody>
          <a:bodyPr>
            <a:normAutofit lnSpcReduction="10000"/>
          </a:bodyPr>
          <a:lstStyle>
            <a:lvl1pPr marL="0" indent="0" algn="l" defTabSz="914400" rtl="0" eaLnBrk="1" latinLnBrk="0" hangingPunct="1">
              <a:spcBef>
                <a:spcPct val="20000"/>
              </a:spcBef>
              <a:buClr>
                <a:schemeClr val="tx1">
                  <a:lumMod val="50000"/>
                  <a:lumOff val="50000"/>
                </a:schemeClr>
              </a:buClr>
              <a:buFont typeface="Wingdings" pitchFamily="2" charset="2"/>
              <a:buNone/>
              <a:defRPr sz="2400" kern="1200">
                <a:solidFill>
                  <a:srgbClr val="000090"/>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Arial"/>
              <a:buChar char="•"/>
              <a:defRPr sz="1800" kern="1200">
                <a:solidFill>
                  <a:srgbClr val="000090"/>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Arial"/>
              <a:buChar char="•"/>
              <a:defRPr sz="1800" kern="1200">
                <a:solidFill>
                  <a:srgbClr val="000090"/>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Arial"/>
              <a:buChar char="•"/>
              <a:defRPr sz="1800" kern="1200">
                <a:solidFill>
                  <a:srgbClr val="000090"/>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Arial"/>
              <a:buChar char="•"/>
              <a:defRPr sz="1800" kern="1200">
                <a:solidFill>
                  <a:srgbClr val="000090"/>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r>
              <a:rPr lang="en-US" sz="3600">
                <a:latin typeface="Calibri"/>
                <a:ea typeface="ＭＳ Ｐゴシック" charset="0"/>
                <a:cs typeface="ＭＳ Ｐゴシック" charset="0"/>
              </a:rPr>
              <a:t>  </a:t>
            </a:r>
            <a:endParaRPr lang="en-US" sz="3600" dirty="0">
              <a:latin typeface="Calibri"/>
              <a:ea typeface="ＭＳ Ｐゴシック" charset="0"/>
              <a:cs typeface="ＭＳ Ｐゴシック" charset="0"/>
            </a:endParaRPr>
          </a:p>
        </p:txBody>
      </p:sp>
      <p:sp>
        <p:nvSpPr>
          <p:cNvPr id="10" name="Text Box 4">
            <a:extLst>
              <a:ext uri="{FF2B5EF4-FFF2-40B4-BE49-F238E27FC236}">
                <a16:creationId xmlns:a16="http://schemas.microsoft.com/office/drawing/2014/main" id="{386A5557-7BD5-3346-B594-34C28DDC073C}"/>
              </a:ext>
            </a:extLst>
          </p:cNvPr>
          <p:cNvSpPr txBox="1">
            <a:spLocks noChangeArrowheads="1"/>
          </p:cNvSpPr>
          <p:nvPr/>
        </p:nvSpPr>
        <p:spPr bwMode="auto">
          <a:xfrm>
            <a:off x="607218" y="980728"/>
            <a:ext cx="7634287" cy="5262979"/>
          </a:xfrm>
          <a:prstGeom prst="rect">
            <a:avLst/>
          </a:prstGeom>
          <a:noFill/>
          <a:ln>
            <a:noFill/>
          </a:ln>
          <a:extLst/>
        </p:spPr>
        <p:txBody>
          <a:bodyPr>
            <a:spAutoFit/>
          </a:bodyPr>
          <a:lstStyle>
            <a:lvl1pPr marL="457200" indent="-457200">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eaLnBrk="1" hangingPunct="1"/>
            <a:r>
              <a:rPr lang="en-US" dirty="0">
                <a:solidFill>
                  <a:srgbClr val="000090"/>
                </a:solidFill>
                <a:latin typeface="Calibri"/>
              </a:rPr>
              <a:t>(3)   generate a secret word</a:t>
            </a:r>
          </a:p>
          <a:p>
            <a:pPr eaLnBrk="1" hangingPunct="1"/>
            <a:r>
              <a:rPr lang="en-US" dirty="0">
                <a:solidFill>
                  <a:srgbClr val="000090"/>
                </a:solidFill>
                <a:latin typeface="Calibri"/>
              </a:rPr>
              <a:t>(1)   display a "_" for each character in the word</a:t>
            </a:r>
          </a:p>
          <a:p>
            <a:pPr eaLnBrk="1" hangingPunct="1"/>
            <a:r>
              <a:rPr lang="en-US" dirty="0">
                <a:solidFill>
                  <a:srgbClr val="000090"/>
                </a:solidFill>
                <a:latin typeface="Calibri"/>
              </a:rPr>
              <a:t>(7)   set "misses" to 0</a:t>
            </a:r>
          </a:p>
          <a:p>
            <a:pPr marL="0" indent="0" eaLnBrk="1" hangingPunct="1"/>
            <a:r>
              <a:rPr lang="en-US" dirty="0">
                <a:solidFill>
                  <a:srgbClr val="000090"/>
                </a:solidFill>
                <a:latin typeface="Calibri"/>
              </a:rPr>
              <a:t>(5)   wait for the user to guess a letter</a:t>
            </a:r>
          </a:p>
          <a:p>
            <a:pPr eaLnBrk="1" hangingPunct="1"/>
            <a:r>
              <a:rPr lang="en-US" dirty="0">
                <a:solidFill>
                  <a:srgbClr val="000090"/>
                </a:solidFill>
                <a:latin typeface="Calibri"/>
              </a:rPr>
              <a:t>(9)   IF the letter is in the word</a:t>
            </a:r>
          </a:p>
          <a:p>
            <a:pPr eaLnBrk="1" hangingPunct="1"/>
            <a:r>
              <a:rPr lang="en-US" dirty="0">
                <a:solidFill>
                  <a:srgbClr val="000090"/>
                </a:solidFill>
                <a:latin typeface="Calibri"/>
              </a:rPr>
              <a:t> 	     replace the corresponding "_" with the letter</a:t>
            </a:r>
          </a:p>
          <a:p>
            <a:pPr eaLnBrk="1" hangingPunct="1"/>
            <a:r>
              <a:rPr lang="en-US" dirty="0">
                <a:solidFill>
                  <a:srgbClr val="000090"/>
                </a:solidFill>
                <a:latin typeface="Calibri"/>
              </a:rPr>
              <a:t>       otherwise</a:t>
            </a:r>
          </a:p>
          <a:p>
            <a:pPr eaLnBrk="1" hangingPunct="1"/>
            <a:r>
              <a:rPr lang="en-US" dirty="0">
                <a:solidFill>
                  <a:srgbClr val="000090"/>
                </a:solidFill>
                <a:latin typeface="Calibri"/>
              </a:rPr>
              <a:t>	    	add 1 to the number of "misses"</a:t>
            </a:r>
          </a:p>
          <a:p>
            <a:pPr eaLnBrk="1" hangingPunct="1"/>
            <a:r>
              <a:rPr lang="en-US" dirty="0">
                <a:solidFill>
                  <a:srgbClr val="000090"/>
                </a:solidFill>
                <a:latin typeface="Calibri"/>
              </a:rPr>
              <a:t>(6)   IF the whole word is guessed THEN</a:t>
            </a:r>
          </a:p>
          <a:p>
            <a:pPr eaLnBrk="1" hangingPunct="1"/>
            <a:r>
              <a:rPr lang="en-US" dirty="0">
                <a:solidFill>
                  <a:srgbClr val="000090"/>
                </a:solidFill>
                <a:latin typeface="Calibri"/>
              </a:rPr>
              <a:t>		display "Congratulations …" and go to (2)</a:t>
            </a:r>
          </a:p>
          <a:p>
            <a:r>
              <a:rPr lang="en-US" dirty="0">
                <a:solidFill>
                  <a:srgbClr val="000090"/>
                </a:solidFill>
                <a:latin typeface="Calibri"/>
              </a:rPr>
              <a:t>(8)   IF the number of misses is 6 THEN</a:t>
            </a:r>
          </a:p>
          <a:p>
            <a:r>
              <a:rPr lang="en-US" dirty="0">
                <a:solidFill>
                  <a:srgbClr val="000090"/>
                </a:solidFill>
                <a:latin typeface="Calibri"/>
              </a:rPr>
              <a:t>		display "Sorry …" and go to (2)</a:t>
            </a:r>
          </a:p>
          <a:p>
            <a:pPr marL="0" indent="0"/>
            <a:r>
              <a:rPr lang="en-US" dirty="0">
                <a:solidFill>
                  <a:srgbClr val="000090"/>
                </a:solidFill>
                <a:latin typeface="Calibri"/>
              </a:rPr>
              <a:t>(4) GO BACK to (5)</a:t>
            </a:r>
          </a:p>
          <a:p>
            <a:pPr marL="0" indent="0"/>
            <a:r>
              <a:rPr lang="en-US" dirty="0">
                <a:solidFill>
                  <a:srgbClr val="000090"/>
                </a:solidFill>
                <a:latin typeface="Calibri"/>
              </a:rPr>
              <a:t>(2) display "Goodbye!"</a:t>
            </a:r>
          </a:p>
        </p:txBody>
      </p:sp>
    </p:spTree>
    <p:extLst>
      <p:ext uri="{BB962C8B-B14F-4D97-AF65-F5344CB8AC3E}">
        <p14:creationId xmlns:p14="http://schemas.microsoft.com/office/powerpoint/2010/main" val="34259313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9067800" cy="609600"/>
          </a:xfrm>
        </p:spPr>
        <p:txBody>
          <a:bodyPr>
            <a:normAutofit fontScale="90000"/>
          </a:bodyPr>
          <a:lstStyle/>
          <a:p>
            <a:r>
              <a:rPr lang="en-NZ" dirty="0"/>
              <a:t>The CompSci 101 website</a:t>
            </a:r>
          </a:p>
        </p:txBody>
      </p:sp>
      <p:sp>
        <p:nvSpPr>
          <p:cNvPr id="3" name="Content Placeholder 2"/>
          <p:cNvSpPr>
            <a:spLocks noGrp="1"/>
          </p:cNvSpPr>
          <p:nvPr>
            <p:ph sz="quarter" idx="1"/>
          </p:nvPr>
        </p:nvSpPr>
        <p:spPr>
          <a:xfrm>
            <a:off x="152400" y="533400"/>
            <a:ext cx="8763000" cy="4691211"/>
          </a:xfrm>
        </p:spPr>
        <p:txBody>
          <a:bodyPr>
            <a:normAutofit/>
          </a:bodyPr>
          <a:lstStyle/>
          <a:p>
            <a:r>
              <a:rPr lang="en-GB" dirty="0"/>
              <a:t>The </a:t>
            </a:r>
            <a:r>
              <a:rPr lang="en-GB" dirty="0" err="1"/>
              <a:t>CompSci</a:t>
            </a:r>
            <a:r>
              <a:rPr lang="en-GB" dirty="0"/>
              <a:t> 101 website can be reached by logging onto the Canvas website:</a:t>
            </a:r>
          </a:p>
          <a:p>
            <a:pPr>
              <a:lnSpc>
                <a:spcPct val="140000"/>
              </a:lnSpc>
            </a:pPr>
            <a:endParaRPr lang="en-GB" dirty="0"/>
          </a:p>
          <a:p>
            <a:pPr>
              <a:lnSpc>
                <a:spcPct val="140000"/>
              </a:lnSpc>
            </a:pPr>
            <a:r>
              <a:rPr lang="en-GB" dirty="0"/>
              <a:t>OR by going directly to the </a:t>
            </a:r>
            <a:r>
              <a:rPr lang="en-GB" dirty="0" err="1"/>
              <a:t>CompSci</a:t>
            </a:r>
            <a:r>
              <a:rPr lang="en-GB" dirty="0"/>
              <a:t> 101 website:</a:t>
            </a:r>
          </a:p>
          <a:p>
            <a:endParaRPr lang="en-GB" dirty="0"/>
          </a:p>
          <a:p>
            <a:endParaRPr lang="en-GB" sz="300" dirty="0"/>
          </a:p>
          <a:p>
            <a:pPr lvl="1"/>
            <a:r>
              <a:rPr lang="en-NZ" dirty="0"/>
              <a:t>Here you will find all the information about our course set up.</a:t>
            </a:r>
          </a:p>
          <a:p>
            <a:pPr lvl="1"/>
            <a:r>
              <a:rPr lang="en-NZ" dirty="0"/>
              <a:t>Get used to looking at this website for information about lecture slides, lab documents, assignment resources, assessment, people involved in the course and lots more.</a:t>
            </a:r>
          </a:p>
          <a:p>
            <a:pPr lvl="1"/>
            <a:endParaRPr lang="en-NZ" dirty="0"/>
          </a:p>
          <a:p>
            <a:pPr lvl="1"/>
            <a:endParaRPr lang="en-GB" dirty="0"/>
          </a:p>
        </p:txBody>
      </p:sp>
      <p:sp>
        <p:nvSpPr>
          <p:cNvPr id="4" name="TextBox 3"/>
          <p:cNvSpPr txBox="1"/>
          <p:nvPr/>
        </p:nvSpPr>
        <p:spPr>
          <a:xfrm>
            <a:off x="609600" y="2433935"/>
            <a:ext cx="7924800" cy="461665"/>
          </a:xfrm>
          <a:prstGeom prst="rect">
            <a:avLst/>
          </a:prstGeom>
          <a:noFill/>
        </p:spPr>
        <p:txBody>
          <a:bodyPr wrap="square" rtlCol="0">
            <a:spAutoFit/>
          </a:bodyPr>
          <a:lstStyle/>
          <a:p>
            <a:r>
              <a:rPr lang="en-US" sz="2400" b="1" dirty="0">
                <a:solidFill>
                  <a:srgbClr val="0000FF"/>
                </a:solidFill>
              </a:rPr>
              <a:t>https://</a:t>
            </a:r>
            <a:r>
              <a:rPr lang="en-US" sz="2400" b="1" dirty="0" err="1">
                <a:solidFill>
                  <a:srgbClr val="0000FF"/>
                </a:solidFill>
              </a:rPr>
              <a:t>www.cs.auckland.ac.nz</a:t>
            </a:r>
            <a:r>
              <a:rPr lang="en-US" sz="2400" b="1" dirty="0">
                <a:solidFill>
                  <a:srgbClr val="0000FF"/>
                </a:solidFill>
              </a:rPr>
              <a:t>/courses/compsci101ssc/</a:t>
            </a:r>
          </a:p>
        </p:txBody>
      </p:sp>
      <p:sp>
        <p:nvSpPr>
          <p:cNvPr id="8" name="Footer Placeholder 7"/>
          <p:cNvSpPr>
            <a:spLocks noGrp="1"/>
          </p:cNvSpPr>
          <p:nvPr>
            <p:ph type="ftr" sz="quarter" idx="3"/>
          </p:nvPr>
        </p:nvSpPr>
        <p:spPr/>
        <p:txBody>
          <a:bodyPr/>
          <a:lstStyle/>
          <a:p>
            <a:r>
              <a:rPr lang="en-US"/>
              <a:t>CompSci 101 - Principles of Programming</a:t>
            </a:r>
            <a:endParaRPr lang="en-US" dirty="0"/>
          </a:p>
        </p:txBody>
      </p:sp>
      <p:sp>
        <p:nvSpPr>
          <p:cNvPr id="9" name="Slide Number Placeholder 8"/>
          <p:cNvSpPr>
            <a:spLocks noGrp="1"/>
          </p:cNvSpPr>
          <p:nvPr>
            <p:ph type="sldNum" sz="quarter" idx="4"/>
          </p:nvPr>
        </p:nvSpPr>
        <p:spPr/>
        <p:txBody>
          <a:bodyPr/>
          <a:lstStyle/>
          <a:p>
            <a:fld id="{960975F2-62ED-B740-81EF-2CA8EADE5EA3}" type="slidenum">
              <a:rPr lang="en-US" smtClean="0"/>
              <a:t>4</a:t>
            </a:fld>
            <a:endParaRPr lang="en-US" dirty="0"/>
          </a:p>
        </p:txBody>
      </p:sp>
      <p:sp>
        <p:nvSpPr>
          <p:cNvPr id="23" name="TextBox 22"/>
          <p:cNvSpPr txBox="1"/>
          <p:nvPr/>
        </p:nvSpPr>
        <p:spPr>
          <a:xfrm>
            <a:off x="2590800" y="914400"/>
            <a:ext cx="4419600" cy="461665"/>
          </a:xfrm>
          <a:prstGeom prst="rect">
            <a:avLst/>
          </a:prstGeom>
          <a:noFill/>
        </p:spPr>
        <p:txBody>
          <a:bodyPr wrap="square" rtlCol="0">
            <a:spAutoFit/>
          </a:bodyPr>
          <a:lstStyle/>
          <a:p>
            <a:pPr>
              <a:spcBef>
                <a:spcPct val="50000"/>
              </a:spcBef>
            </a:pPr>
            <a:r>
              <a:rPr lang="en-NZ" sz="2400" b="1" dirty="0">
                <a:solidFill>
                  <a:srgbClr val="0000FF"/>
                </a:solidFill>
                <a:cs typeface="Calibri"/>
              </a:rPr>
              <a:t>https://canvas.auckland.ac.nz</a:t>
            </a:r>
            <a:endParaRPr lang="en-NZ" sz="2400" b="1" dirty="0">
              <a:solidFill>
                <a:srgbClr val="0000FF"/>
              </a:solidFill>
              <a:latin typeface="Calibri"/>
              <a:cs typeface="Calibri"/>
            </a:endParaRPr>
          </a:p>
        </p:txBody>
      </p:sp>
      <p:grpSp>
        <p:nvGrpSpPr>
          <p:cNvPr id="5" name="Group 4">
            <a:extLst>
              <a:ext uri="{FF2B5EF4-FFF2-40B4-BE49-F238E27FC236}">
                <a16:creationId xmlns:a16="http://schemas.microsoft.com/office/drawing/2014/main" id="{3FE21D99-EBFA-1443-89E6-DB5B53BBD4E7}"/>
              </a:ext>
            </a:extLst>
          </p:cNvPr>
          <p:cNvGrpSpPr/>
          <p:nvPr/>
        </p:nvGrpSpPr>
        <p:grpSpPr>
          <a:xfrm>
            <a:off x="762000" y="4167891"/>
            <a:ext cx="6225577" cy="2420533"/>
            <a:chOff x="762000" y="4167891"/>
            <a:chExt cx="6225577" cy="2420533"/>
          </a:xfrm>
        </p:grpSpPr>
        <p:pic>
          <p:nvPicPr>
            <p:cNvPr id="6" name="Picture 5">
              <a:extLst>
                <a:ext uri="{FF2B5EF4-FFF2-40B4-BE49-F238E27FC236}">
                  <a16:creationId xmlns:a16="http://schemas.microsoft.com/office/drawing/2014/main" id="{C22B2BF7-86AD-744E-A338-198C4DF937A4}"/>
                </a:ext>
              </a:extLst>
            </p:cNvPr>
            <p:cNvPicPr>
              <a:picLocks noChangeAspect="1"/>
            </p:cNvPicPr>
            <p:nvPr/>
          </p:nvPicPr>
          <p:blipFill>
            <a:blip r:embed="rId3"/>
            <a:stretch>
              <a:fillRect/>
            </a:stretch>
          </p:blipFill>
          <p:spPr>
            <a:xfrm>
              <a:off x="4348783" y="4167891"/>
              <a:ext cx="2638794" cy="2214003"/>
            </a:xfrm>
            <a:prstGeom prst="rect">
              <a:avLst/>
            </a:prstGeom>
          </p:spPr>
        </p:pic>
        <p:sp>
          <p:nvSpPr>
            <p:cNvPr id="39" name="Text Box 15"/>
            <p:cNvSpPr txBox="1">
              <a:spLocks noChangeArrowheads="1"/>
            </p:cNvSpPr>
            <p:nvPr/>
          </p:nvSpPr>
          <p:spPr bwMode="auto">
            <a:xfrm>
              <a:off x="762000" y="4495800"/>
              <a:ext cx="2995648" cy="331268"/>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r>
                <a:rPr lang="en-US" sz="1800" i="1" dirty="0">
                  <a:ln>
                    <a:solidFill>
                      <a:srgbClr val="FF00FF"/>
                    </a:solidFill>
                  </a:ln>
                  <a:solidFill>
                    <a:srgbClr val="FF0000"/>
                  </a:solidFill>
                  <a:latin typeface="Calibri"/>
                </a:rPr>
                <a:t>Course Information Document</a:t>
              </a:r>
            </a:p>
          </p:txBody>
        </p:sp>
        <p:sp>
          <p:nvSpPr>
            <p:cNvPr id="40" name="Text Box 13"/>
            <p:cNvSpPr txBox="1">
              <a:spLocks noChangeArrowheads="1"/>
            </p:cNvSpPr>
            <p:nvPr/>
          </p:nvSpPr>
          <p:spPr bwMode="auto">
            <a:xfrm>
              <a:off x="2527079" y="5373467"/>
              <a:ext cx="1230569" cy="3336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r>
                <a:rPr lang="en-US" sz="1800" i="1" dirty="0">
                  <a:ln>
                    <a:solidFill>
                      <a:srgbClr val="FF00FF"/>
                    </a:solidFill>
                  </a:ln>
                  <a:solidFill>
                    <a:srgbClr val="FF0000"/>
                  </a:solidFill>
                  <a:latin typeface="Calibri"/>
                </a:rPr>
                <a:t>Labs</a:t>
              </a:r>
            </a:p>
          </p:txBody>
        </p:sp>
        <p:sp>
          <p:nvSpPr>
            <p:cNvPr id="41" name="Text Box 15"/>
            <p:cNvSpPr txBox="1">
              <a:spLocks noChangeArrowheads="1"/>
            </p:cNvSpPr>
            <p:nvPr/>
          </p:nvSpPr>
          <p:spPr bwMode="auto">
            <a:xfrm>
              <a:off x="2397545" y="5698708"/>
              <a:ext cx="1360102" cy="331268"/>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r>
                <a:rPr lang="en-US" sz="1800" i="1" dirty="0">
                  <a:ln>
                    <a:solidFill>
                      <a:srgbClr val="FF00FF"/>
                    </a:solidFill>
                  </a:ln>
                  <a:solidFill>
                    <a:srgbClr val="FF0000"/>
                  </a:solidFill>
                  <a:latin typeface="Calibri"/>
                </a:rPr>
                <a:t>Assignments</a:t>
              </a:r>
            </a:p>
          </p:txBody>
        </p:sp>
        <p:sp>
          <p:nvSpPr>
            <p:cNvPr id="42" name="Text Box 15"/>
            <p:cNvSpPr txBox="1">
              <a:spLocks noChangeArrowheads="1"/>
            </p:cNvSpPr>
            <p:nvPr/>
          </p:nvSpPr>
          <p:spPr bwMode="auto">
            <a:xfrm>
              <a:off x="3017722" y="6219092"/>
              <a:ext cx="1489636" cy="36933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endParaRPr lang="en-US" sz="1800" i="1" dirty="0">
                <a:ln>
                  <a:solidFill>
                    <a:srgbClr val="FF00FF"/>
                  </a:solidFill>
                </a:ln>
                <a:solidFill>
                  <a:srgbClr val="FF0000"/>
                </a:solidFill>
                <a:latin typeface="Calibri"/>
              </a:endParaRPr>
            </a:p>
          </p:txBody>
        </p:sp>
        <p:sp>
          <p:nvSpPr>
            <p:cNvPr id="43" name="Text Box 15"/>
            <p:cNvSpPr txBox="1">
              <a:spLocks noChangeArrowheads="1"/>
            </p:cNvSpPr>
            <p:nvPr/>
          </p:nvSpPr>
          <p:spPr bwMode="auto">
            <a:xfrm>
              <a:off x="2462312" y="5113275"/>
              <a:ext cx="1295335" cy="331268"/>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r>
                <a:rPr lang="en-US" sz="1800" i="1" dirty="0">
                  <a:ln>
                    <a:solidFill>
                      <a:srgbClr val="FF00FF"/>
                    </a:solidFill>
                  </a:ln>
                  <a:solidFill>
                    <a:srgbClr val="FF0000"/>
                  </a:solidFill>
                  <a:latin typeface="Calibri"/>
                </a:rPr>
                <a:t>Lectures</a:t>
              </a:r>
            </a:p>
          </p:txBody>
        </p:sp>
        <p:cxnSp>
          <p:nvCxnSpPr>
            <p:cNvPr id="45" name="Straight Arrow Connector 44"/>
            <p:cNvCxnSpPr>
              <a:cxnSpLocks/>
            </p:cNvCxnSpPr>
            <p:nvPr/>
          </p:nvCxnSpPr>
          <p:spPr bwMode="auto">
            <a:xfrm flipV="1">
              <a:off x="3858914" y="5113276"/>
              <a:ext cx="1059265" cy="214964"/>
            </a:xfrm>
            <a:prstGeom prst="straightConnector1">
              <a:avLst/>
            </a:prstGeom>
            <a:solidFill>
              <a:schemeClr val="accent1"/>
            </a:solidFill>
            <a:ln w="31750" cap="flat" cmpd="sng" algn="ctr">
              <a:solidFill>
                <a:srgbClr val="FF00FF"/>
              </a:solidFill>
              <a:prstDash val="solid"/>
              <a:round/>
              <a:headEnd type="none" w="med" len="med"/>
              <a:tailEnd type="arrow"/>
            </a:ln>
            <a:effectLst/>
          </p:spPr>
        </p:cxnSp>
        <p:cxnSp>
          <p:nvCxnSpPr>
            <p:cNvPr id="46" name="Straight Arrow Connector 45"/>
            <p:cNvCxnSpPr>
              <a:cxnSpLocks/>
            </p:cNvCxnSpPr>
            <p:nvPr/>
          </p:nvCxnSpPr>
          <p:spPr bwMode="auto">
            <a:xfrm flipV="1">
              <a:off x="3887181" y="5308420"/>
              <a:ext cx="1030998" cy="263176"/>
            </a:xfrm>
            <a:prstGeom prst="straightConnector1">
              <a:avLst/>
            </a:prstGeom>
            <a:solidFill>
              <a:schemeClr val="accent1"/>
            </a:solidFill>
            <a:ln w="31750" cap="flat" cmpd="sng" algn="ctr">
              <a:solidFill>
                <a:srgbClr val="FF00FF"/>
              </a:solidFill>
              <a:prstDash val="solid"/>
              <a:round/>
              <a:headEnd type="none" w="med" len="med"/>
              <a:tailEnd type="arrow"/>
            </a:ln>
            <a:effectLst/>
          </p:spPr>
        </p:cxnSp>
        <p:cxnSp>
          <p:nvCxnSpPr>
            <p:cNvPr id="47" name="Straight Arrow Connector 46"/>
            <p:cNvCxnSpPr>
              <a:cxnSpLocks/>
            </p:cNvCxnSpPr>
            <p:nvPr/>
          </p:nvCxnSpPr>
          <p:spPr bwMode="auto">
            <a:xfrm flipV="1">
              <a:off x="3822414" y="5438515"/>
              <a:ext cx="1095765" cy="441174"/>
            </a:xfrm>
            <a:prstGeom prst="straightConnector1">
              <a:avLst/>
            </a:prstGeom>
            <a:solidFill>
              <a:schemeClr val="accent1"/>
            </a:solidFill>
            <a:ln w="31750" cap="flat" cmpd="sng" algn="ctr">
              <a:solidFill>
                <a:srgbClr val="FF00FF"/>
              </a:solidFill>
              <a:prstDash val="solid"/>
              <a:round/>
              <a:headEnd type="none" w="med" len="med"/>
              <a:tailEnd type="arrow"/>
            </a:ln>
            <a:effectLst/>
          </p:spPr>
        </p:cxnSp>
        <p:cxnSp>
          <p:nvCxnSpPr>
            <p:cNvPr id="49" name="Straight Arrow Connector 48"/>
            <p:cNvCxnSpPr/>
            <p:nvPr/>
          </p:nvCxnSpPr>
          <p:spPr bwMode="auto">
            <a:xfrm flipV="1">
              <a:off x="2936579" y="4930697"/>
              <a:ext cx="1981600" cy="61373"/>
            </a:xfrm>
            <a:prstGeom prst="straightConnector1">
              <a:avLst/>
            </a:prstGeom>
            <a:solidFill>
              <a:schemeClr val="accent1"/>
            </a:solidFill>
            <a:ln w="31750" cap="flat" cmpd="sng" algn="ctr">
              <a:solidFill>
                <a:srgbClr val="FF00FF"/>
              </a:solidFill>
              <a:prstDash val="solid"/>
              <a:round/>
              <a:headEnd type="none" w="med" len="med"/>
              <a:tailEnd type="arrow"/>
            </a:ln>
            <a:effectLst/>
          </p:spPr>
        </p:cxnSp>
        <p:cxnSp>
          <p:nvCxnSpPr>
            <p:cNvPr id="50" name="Straight Arrow Connector 49"/>
            <p:cNvCxnSpPr>
              <a:cxnSpLocks/>
              <a:stCxn id="52" idx="3"/>
            </p:cNvCxnSpPr>
            <p:nvPr/>
          </p:nvCxnSpPr>
          <p:spPr bwMode="auto">
            <a:xfrm flipV="1">
              <a:off x="3757648" y="5633661"/>
              <a:ext cx="1160531" cy="492056"/>
            </a:xfrm>
            <a:prstGeom prst="straightConnector1">
              <a:avLst/>
            </a:prstGeom>
            <a:solidFill>
              <a:schemeClr val="accent1"/>
            </a:solidFill>
            <a:ln w="31750" cap="flat" cmpd="sng" algn="ctr">
              <a:solidFill>
                <a:srgbClr val="FF00FF"/>
              </a:solidFill>
              <a:prstDash val="solid"/>
              <a:round/>
              <a:headEnd type="none" w="med" len="med"/>
              <a:tailEnd type="arrow"/>
            </a:ln>
            <a:effectLst/>
          </p:spPr>
        </p:cxnSp>
        <p:sp>
          <p:nvSpPr>
            <p:cNvPr id="51" name="Text Box 15"/>
            <p:cNvSpPr txBox="1">
              <a:spLocks noChangeArrowheads="1"/>
            </p:cNvSpPr>
            <p:nvPr/>
          </p:nvSpPr>
          <p:spPr bwMode="auto">
            <a:xfrm>
              <a:off x="1150601" y="4800600"/>
              <a:ext cx="971502" cy="33363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r>
                <a:rPr lang="en-US" sz="1800" i="1" dirty="0">
                  <a:ln>
                    <a:solidFill>
                      <a:srgbClr val="FF00FF"/>
                    </a:solidFill>
                  </a:ln>
                  <a:solidFill>
                    <a:srgbClr val="FF0000"/>
                  </a:solidFill>
                  <a:latin typeface="Calibri"/>
                </a:rPr>
                <a:t>People</a:t>
              </a:r>
            </a:p>
          </p:txBody>
        </p:sp>
        <p:sp>
          <p:nvSpPr>
            <p:cNvPr id="52" name="Text Box 15"/>
            <p:cNvSpPr txBox="1">
              <a:spLocks noChangeArrowheads="1"/>
            </p:cNvSpPr>
            <p:nvPr/>
          </p:nvSpPr>
          <p:spPr bwMode="auto">
            <a:xfrm>
              <a:off x="2073712" y="5958900"/>
              <a:ext cx="1683936" cy="33363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algn="r" eaLnBrk="1" hangingPunct="1"/>
              <a:r>
                <a:rPr lang="en-US" sz="1800" i="1" dirty="0">
                  <a:ln>
                    <a:solidFill>
                      <a:srgbClr val="FF00FF"/>
                    </a:solidFill>
                  </a:ln>
                  <a:solidFill>
                    <a:srgbClr val="FF0000"/>
                  </a:solidFill>
                  <a:latin typeface="Calibri"/>
                </a:rPr>
                <a:t>Tests, Exams</a:t>
              </a:r>
            </a:p>
          </p:txBody>
        </p:sp>
        <p:cxnSp>
          <p:nvCxnSpPr>
            <p:cNvPr id="44" name="Straight Arrow Connector 43"/>
            <p:cNvCxnSpPr>
              <a:cxnSpLocks/>
            </p:cNvCxnSpPr>
            <p:nvPr/>
          </p:nvCxnSpPr>
          <p:spPr bwMode="auto">
            <a:xfrm>
              <a:off x="3822414" y="4753321"/>
              <a:ext cx="1095765" cy="2672"/>
            </a:xfrm>
            <a:prstGeom prst="straightConnector1">
              <a:avLst/>
            </a:prstGeom>
            <a:solidFill>
              <a:schemeClr val="accent1"/>
            </a:solidFill>
            <a:ln w="31750" cap="flat" cmpd="sng" algn="ctr">
              <a:solidFill>
                <a:srgbClr val="FF00FF"/>
              </a:solidFill>
              <a:prstDash val="solid"/>
              <a:round/>
              <a:headEnd type="none" w="med" len="med"/>
              <a:tailEnd type="arrow"/>
            </a:ln>
            <a:effectLst/>
          </p:spPr>
        </p:cxnSp>
      </p:grpSp>
    </p:spTree>
    <p:extLst>
      <p:ext uri="{BB962C8B-B14F-4D97-AF65-F5344CB8AC3E}">
        <p14:creationId xmlns:p14="http://schemas.microsoft.com/office/powerpoint/2010/main" val="125531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52400" y="-152400"/>
            <a:ext cx="8391525" cy="1066800"/>
          </a:xfrm>
        </p:spPr>
        <p:txBody>
          <a:bodyPr/>
          <a:lstStyle/>
          <a:p>
            <a:pPr algn="ctr" eaLnBrk="1" hangingPunct="1"/>
            <a:r>
              <a:rPr lang="en-US" dirty="0">
                <a:latin typeface="Calibri"/>
                <a:ea typeface="ＭＳ Ｐゴシック" charset="0"/>
                <a:cs typeface="ＭＳ Ｐゴシック" charset="0"/>
              </a:rPr>
              <a:t>Hangman algorithm</a:t>
            </a:r>
          </a:p>
        </p:txBody>
      </p:sp>
      <p:pic>
        <p:nvPicPr>
          <p:cNvPr id="74763" name="Picture 14">
            <a:hlinkClick r:id="rId3" action="ppaction://program"/>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094" y="152400"/>
            <a:ext cx="1905000" cy="147955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3" name="Footer Placeholder 2"/>
          <p:cNvSpPr>
            <a:spLocks noGrp="1"/>
          </p:cNvSpPr>
          <p:nvPr>
            <p:ph type="ftr" sz="quarter" idx="3"/>
          </p:nvPr>
        </p:nvSpPr>
        <p:spPr>
          <a:xfrm>
            <a:off x="5410200" y="0"/>
            <a:ext cx="2743200" cy="152400"/>
          </a:xfrm>
        </p:spPr>
        <p:txBody>
          <a:bodyPr/>
          <a:lstStyle/>
          <a:p>
            <a:r>
              <a:rPr lang="en-US" dirty="0" err="1"/>
              <a:t>CompSci</a:t>
            </a:r>
            <a:r>
              <a:rPr lang="en-US" dirty="0"/>
              <a:t> 101 - Principles of Programming</a:t>
            </a:r>
          </a:p>
        </p:txBody>
      </p:sp>
      <p:sp>
        <p:nvSpPr>
          <p:cNvPr id="4" name="Slide Number Placeholder 3"/>
          <p:cNvSpPr>
            <a:spLocks noGrp="1"/>
          </p:cNvSpPr>
          <p:nvPr>
            <p:ph type="sldNum" sz="quarter" idx="4"/>
          </p:nvPr>
        </p:nvSpPr>
        <p:spPr>
          <a:xfrm>
            <a:off x="8382000" y="0"/>
            <a:ext cx="533400" cy="152400"/>
          </a:xfrm>
        </p:spPr>
        <p:txBody>
          <a:bodyPr/>
          <a:lstStyle/>
          <a:p>
            <a:fld id="{960975F2-62ED-B740-81EF-2CA8EADE5EA3}" type="slidenum">
              <a:rPr lang="en-US" smtClean="0"/>
              <a:t>40</a:t>
            </a:fld>
            <a:endParaRPr lang="en-US" dirty="0"/>
          </a:p>
        </p:txBody>
      </p:sp>
      <p:sp>
        <p:nvSpPr>
          <p:cNvPr id="5" name="Content Placeholder 4">
            <a:extLst>
              <a:ext uri="{FF2B5EF4-FFF2-40B4-BE49-F238E27FC236}">
                <a16:creationId xmlns:a16="http://schemas.microsoft.com/office/drawing/2014/main" id="{534D012B-1C19-144C-9237-1F2488CDFB35}"/>
              </a:ext>
            </a:extLst>
          </p:cNvPr>
          <p:cNvSpPr>
            <a:spLocks noGrp="1"/>
          </p:cNvSpPr>
          <p:nvPr>
            <p:ph idx="1"/>
          </p:nvPr>
        </p:nvSpPr>
        <p:spPr/>
        <p:txBody>
          <a:bodyPr/>
          <a:lstStyle/>
          <a:p>
            <a:r>
              <a:rPr lang="en-US" dirty="0"/>
              <a:t> </a:t>
            </a:r>
          </a:p>
        </p:txBody>
      </p:sp>
      <p:sp>
        <p:nvSpPr>
          <p:cNvPr id="16" name="Rectangle 3">
            <a:extLst>
              <a:ext uri="{FF2B5EF4-FFF2-40B4-BE49-F238E27FC236}">
                <a16:creationId xmlns:a16="http://schemas.microsoft.com/office/drawing/2014/main" id="{C968EB14-5312-DA4C-8E91-DA3F74271D3E}"/>
              </a:ext>
            </a:extLst>
          </p:cNvPr>
          <p:cNvSpPr txBox="1">
            <a:spLocks noChangeArrowheads="1"/>
          </p:cNvSpPr>
          <p:nvPr/>
        </p:nvSpPr>
        <p:spPr>
          <a:xfrm>
            <a:off x="79492" y="1828800"/>
            <a:ext cx="8763000" cy="641350"/>
          </a:xfrm>
          <a:prstGeom prst="rect">
            <a:avLst/>
          </a:prstGeom>
        </p:spPr>
        <p:txBody>
          <a:bodyPr/>
          <a:lstStyle>
            <a:lvl1pPr marL="0" indent="0" algn="l" defTabSz="914400" rtl="0" eaLnBrk="1" latinLnBrk="0" hangingPunct="1">
              <a:spcBef>
                <a:spcPct val="20000"/>
              </a:spcBef>
              <a:buClr>
                <a:schemeClr val="tx1">
                  <a:lumMod val="50000"/>
                  <a:lumOff val="50000"/>
                </a:schemeClr>
              </a:buClr>
              <a:buFont typeface="Wingdings" pitchFamily="2" charset="2"/>
              <a:buNone/>
              <a:defRPr sz="2400" kern="1200">
                <a:solidFill>
                  <a:srgbClr val="000090"/>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Arial"/>
              <a:buChar char="•"/>
              <a:defRPr sz="1800" kern="1200">
                <a:solidFill>
                  <a:srgbClr val="000090"/>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Arial"/>
              <a:buChar char="•"/>
              <a:defRPr sz="1800" kern="1200">
                <a:solidFill>
                  <a:srgbClr val="000090"/>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Arial"/>
              <a:buChar char="•"/>
              <a:defRPr sz="1800" kern="1200">
                <a:solidFill>
                  <a:srgbClr val="000090"/>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Arial"/>
              <a:buChar char="•"/>
              <a:defRPr sz="1800" kern="1200">
                <a:solidFill>
                  <a:srgbClr val="000090"/>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a:lstStyle>
          <a:p>
            <a:r>
              <a:rPr lang="en-US" sz="3600">
                <a:latin typeface="Calibri"/>
                <a:ea typeface="ＭＳ Ｐゴシック" charset="0"/>
                <a:cs typeface="ＭＳ Ｐゴシック" charset="0"/>
              </a:rPr>
              <a:t>  </a:t>
            </a:r>
            <a:endParaRPr lang="en-US" sz="3600" dirty="0">
              <a:latin typeface="Calibri"/>
              <a:ea typeface="ＭＳ Ｐゴシック" charset="0"/>
              <a:cs typeface="ＭＳ Ｐゴシック" charset="0"/>
            </a:endParaRPr>
          </a:p>
        </p:txBody>
      </p:sp>
      <p:sp>
        <p:nvSpPr>
          <p:cNvPr id="17" name="Text Box 4">
            <a:extLst>
              <a:ext uri="{FF2B5EF4-FFF2-40B4-BE49-F238E27FC236}">
                <a16:creationId xmlns:a16="http://schemas.microsoft.com/office/drawing/2014/main" id="{D0FB60DE-2A66-F541-A5E3-085E01751C57}"/>
              </a:ext>
            </a:extLst>
          </p:cNvPr>
          <p:cNvSpPr txBox="1">
            <a:spLocks noChangeArrowheads="1"/>
          </p:cNvSpPr>
          <p:nvPr/>
        </p:nvSpPr>
        <p:spPr bwMode="auto">
          <a:xfrm>
            <a:off x="1360605" y="1219200"/>
            <a:ext cx="7634287" cy="5262979"/>
          </a:xfrm>
          <a:prstGeom prst="rect">
            <a:avLst/>
          </a:prstGeom>
          <a:noFill/>
          <a:ln>
            <a:noFill/>
          </a:ln>
          <a:extLst/>
        </p:spPr>
        <p:txBody>
          <a:bodyPr>
            <a:spAutoFit/>
          </a:bodyPr>
          <a:lstStyle>
            <a:lvl1pPr marL="457200" indent="-457200">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eaLnBrk="1" hangingPunct="1"/>
            <a:r>
              <a:rPr lang="en-US" dirty="0">
                <a:solidFill>
                  <a:srgbClr val="000090"/>
                </a:solidFill>
                <a:latin typeface="Calibri"/>
              </a:rPr>
              <a:t>(3)   generate a secret word</a:t>
            </a:r>
          </a:p>
          <a:p>
            <a:pPr eaLnBrk="1" hangingPunct="1"/>
            <a:r>
              <a:rPr lang="en-US" dirty="0">
                <a:solidFill>
                  <a:srgbClr val="000090"/>
                </a:solidFill>
                <a:latin typeface="Calibri"/>
              </a:rPr>
              <a:t>(1)   display a "_" for each character in the word</a:t>
            </a:r>
          </a:p>
          <a:p>
            <a:pPr eaLnBrk="1" hangingPunct="1"/>
            <a:r>
              <a:rPr lang="en-US" dirty="0">
                <a:solidFill>
                  <a:srgbClr val="000090"/>
                </a:solidFill>
                <a:latin typeface="Calibri"/>
              </a:rPr>
              <a:t>(7)   set "misses" to 0</a:t>
            </a:r>
          </a:p>
          <a:p>
            <a:pPr marL="0" indent="0" eaLnBrk="1" hangingPunct="1"/>
            <a:r>
              <a:rPr lang="en-US" dirty="0">
                <a:solidFill>
                  <a:srgbClr val="000090"/>
                </a:solidFill>
                <a:latin typeface="Calibri"/>
              </a:rPr>
              <a:t>(5)   wait for the user to guess a letter</a:t>
            </a:r>
          </a:p>
          <a:p>
            <a:pPr eaLnBrk="1" hangingPunct="1"/>
            <a:r>
              <a:rPr lang="en-US" dirty="0">
                <a:solidFill>
                  <a:srgbClr val="000090"/>
                </a:solidFill>
                <a:latin typeface="Calibri"/>
              </a:rPr>
              <a:t>(9)   IF the letter is in the word</a:t>
            </a:r>
          </a:p>
          <a:p>
            <a:pPr eaLnBrk="1" hangingPunct="1"/>
            <a:r>
              <a:rPr lang="en-US" dirty="0">
                <a:solidFill>
                  <a:srgbClr val="000090"/>
                </a:solidFill>
                <a:latin typeface="Calibri"/>
              </a:rPr>
              <a:t> 	     replace the corresponding "_" with the letter</a:t>
            </a:r>
          </a:p>
          <a:p>
            <a:pPr eaLnBrk="1" hangingPunct="1"/>
            <a:r>
              <a:rPr lang="en-US" dirty="0">
                <a:solidFill>
                  <a:srgbClr val="000090"/>
                </a:solidFill>
                <a:latin typeface="Calibri"/>
              </a:rPr>
              <a:t>       otherwise</a:t>
            </a:r>
          </a:p>
          <a:p>
            <a:pPr eaLnBrk="1" hangingPunct="1"/>
            <a:r>
              <a:rPr lang="en-US" dirty="0">
                <a:solidFill>
                  <a:srgbClr val="000090"/>
                </a:solidFill>
                <a:latin typeface="Calibri"/>
              </a:rPr>
              <a:t>	    	add 1 to the number of "misses"</a:t>
            </a:r>
          </a:p>
          <a:p>
            <a:pPr eaLnBrk="1" hangingPunct="1"/>
            <a:r>
              <a:rPr lang="en-US" dirty="0">
                <a:solidFill>
                  <a:srgbClr val="000090"/>
                </a:solidFill>
                <a:latin typeface="Calibri"/>
              </a:rPr>
              <a:t>(6)   IF the whole word is guessed THEN</a:t>
            </a:r>
          </a:p>
          <a:p>
            <a:pPr eaLnBrk="1" hangingPunct="1"/>
            <a:r>
              <a:rPr lang="en-US" dirty="0">
                <a:solidFill>
                  <a:srgbClr val="000090"/>
                </a:solidFill>
                <a:latin typeface="Calibri"/>
              </a:rPr>
              <a:t>		display "Congratulations …" and go to (2)</a:t>
            </a:r>
          </a:p>
          <a:p>
            <a:r>
              <a:rPr lang="en-US" dirty="0">
                <a:solidFill>
                  <a:srgbClr val="000090"/>
                </a:solidFill>
                <a:latin typeface="Calibri"/>
              </a:rPr>
              <a:t>(8)   IF the number of misses is 6 THEN</a:t>
            </a:r>
          </a:p>
          <a:p>
            <a:r>
              <a:rPr lang="en-US" dirty="0">
                <a:solidFill>
                  <a:srgbClr val="000090"/>
                </a:solidFill>
                <a:latin typeface="Calibri"/>
              </a:rPr>
              <a:t>		display "Sorry …" and go to (2)</a:t>
            </a:r>
          </a:p>
          <a:p>
            <a:pPr marL="0" indent="0"/>
            <a:r>
              <a:rPr lang="en-US" dirty="0">
                <a:solidFill>
                  <a:srgbClr val="000090"/>
                </a:solidFill>
                <a:latin typeface="Calibri"/>
              </a:rPr>
              <a:t>(4) GO BACK to (5)</a:t>
            </a:r>
          </a:p>
          <a:p>
            <a:pPr marL="0" indent="0"/>
            <a:r>
              <a:rPr lang="en-US" dirty="0">
                <a:solidFill>
                  <a:srgbClr val="000090"/>
                </a:solidFill>
                <a:latin typeface="Calibri"/>
              </a:rPr>
              <a:t>(2) display "Goodbye!"</a:t>
            </a:r>
          </a:p>
        </p:txBody>
      </p:sp>
      <p:sp>
        <p:nvSpPr>
          <p:cNvPr id="18" name="Text Box 5">
            <a:extLst>
              <a:ext uri="{FF2B5EF4-FFF2-40B4-BE49-F238E27FC236}">
                <a16:creationId xmlns:a16="http://schemas.microsoft.com/office/drawing/2014/main" id="{A5A4B909-5180-3D40-BC4E-C778B837EDA9}"/>
              </a:ext>
            </a:extLst>
          </p:cNvPr>
          <p:cNvSpPr txBox="1">
            <a:spLocks noChangeArrowheads="1"/>
          </p:cNvSpPr>
          <p:nvPr/>
        </p:nvSpPr>
        <p:spPr bwMode="auto">
          <a:xfrm>
            <a:off x="89718" y="1958370"/>
            <a:ext cx="1530350" cy="523220"/>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eaLnBrk="1" hangingPunct="1"/>
            <a:r>
              <a:rPr lang="en-US" sz="1400" b="1" i="1" dirty="0">
                <a:solidFill>
                  <a:srgbClr val="FF00FF"/>
                </a:solidFill>
                <a:latin typeface="Calibri"/>
              </a:rPr>
              <a:t>sequential operations</a:t>
            </a:r>
          </a:p>
        </p:txBody>
      </p:sp>
      <p:sp>
        <p:nvSpPr>
          <p:cNvPr id="19" name="Line 6">
            <a:extLst>
              <a:ext uri="{FF2B5EF4-FFF2-40B4-BE49-F238E27FC236}">
                <a16:creationId xmlns:a16="http://schemas.microsoft.com/office/drawing/2014/main" id="{AE521505-83A4-024E-BE12-E67A2B52BE63}"/>
              </a:ext>
            </a:extLst>
          </p:cNvPr>
          <p:cNvSpPr>
            <a:spLocks noChangeShapeType="1"/>
          </p:cNvSpPr>
          <p:nvPr/>
        </p:nvSpPr>
        <p:spPr bwMode="auto">
          <a:xfrm>
            <a:off x="1271705" y="1408113"/>
            <a:ext cx="0" cy="1258887"/>
          </a:xfrm>
          <a:prstGeom prst="line">
            <a:avLst/>
          </a:prstGeom>
          <a:noFill/>
          <a:ln w="31750">
            <a:solidFill>
              <a:srgbClr val="FF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solidFill>
                <a:srgbClr val="FF00FF"/>
              </a:solidFill>
            </a:endParaRPr>
          </a:p>
        </p:txBody>
      </p:sp>
      <p:sp>
        <p:nvSpPr>
          <p:cNvPr id="20" name="Text Box 7">
            <a:extLst>
              <a:ext uri="{FF2B5EF4-FFF2-40B4-BE49-F238E27FC236}">
                <a16:creationId xmlns:a16="http://schemas.microsoft.com/office/drawing/2014/main" id="{6991E7D3-657F-6442-9F77-E32F9C659EE9}"/>
              </a:ext>
            </a:extLst>
          </p:cNvPr>
          <p:cNvSpPr txBox="1">
            <a:spLocks noChangeArrowheads="1"/>
          </p:cNvSpPr>
          <p:nvPr/>
        </p:nvSpPr>
        <p:spPr bwMode="auto">
          <a:xfrm>
            <a:off x="101717" y="3787775"/>
            <a:ext cx="1530350" cy="523220"/>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eaLnBrk="1" hangingPunct="1"/>
            <a:r>
              <a:rPr lang="en-US" sz="1400" b="1" i="1" dirty="0">
                <a:solidFill>
                  <a:srgbClr val="FF00FF"/>
                </a:solidFill>
                <a:latin typeface="Calibri"/>
              </a:rPr>
              <a:t>conditional operations</a:t>
            </a:r>
          </a:p>
        </p:txBody>
      </p:sp>
      <p:sp>
        <p:nvSpPr>
          <p:cNvPr id="21" name="Line 8">
            <a:extLst>
              <a:ext uri="{FF2B5EF4-FFF2-40B4-BE49-F238E27FC236}">
                <a16:creationId xmlns:a16="http://schemas.microsoft.com/office/drawing/2014/main" id="{A5764E3A-930E-CE47-AF1E-7F0F031EEAEC}"/>
              </a:ext>
            </a:extLst>
          </p:cNvPr>
          <p:cNvSpPr>
            <a:spLocks noChangeShapeType="1"/>
          </p:cNvSpPr>
          <p:nvPr/>
        </p:nvSpPr>
        <p:spPr bwMode="auto">
          <a:xfrm flipH="1">
            <a:off x="1298692" y="2895600"/>
            <a:ext cx="0" cy="2286000"/>
          </a:xfrm>
          <a:prstGeom prst="line">
            <a:avLst/>
          </a:prstGeom>
          <a:noFill/>
          <a:ln w="31750">
            <a:solidFill>
              <a:srgbClr val="FF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solidFill>
                <a:srgbClr val="FF00FF"/>
              </a:solidFill>
            </a:endParaRPr>
          </a:p>
        </p:txBody>
      </p:sp>
      <p:sp>
        <p:nvSpPr>
          <p:cNvPr id="22" name="Text Box 9">
            <a:extLst>
              <a:ext uri="{FF2B5EF4-FFF2-40B4-BE49-F238E27FC236}">
                <a16:creationId xmlns:a16="http://schemas.microsoft.com/office/drawing/2014/main" id="{81EA68E7-F602-2E43-82A1-0F585CF42EE4}"/>
              </a:ext>
            </a:extLst>
          </p:cNvPr>
          <p:cNvSpPr txBox="1">
            <a:spLocks noChangeArrowheads="1"/>
          </p:cNvSpPr>
          <p:nvPr/>
        </p:nvSpPr>
        <p:spPr bwMode="auto">
          <a:xfrm>
            <a:off x="76200" y="5507365"/>
            <a:ext cx="1530350" cy="523220"/>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defRPr sz="2400">
                <a:solidFill>
                  <a:schemeClr val="tx1"/>
                </a:solidFill>
                <a:latin typeface="Arial" charset="0"/>
                <a:ea typeface="MS Pゴシック" charset="0"/>
                <a:cs typeface="MS Pゴシック" charset="0"/>
              </a:defRPr>
            </a:lvl1pPr>
            <a:lvl2pPr marL="742950" indent="-285750">
              <a:defRPr sz="2400">
                <a:solidFill>
                  <a:schemeClr val="tx1"/>
                </a:solidFill>
                <a:latin typeface="Arial" charset="0"/>
                <a:ea typeface="MS Pゴシック" charset="0"/>
                <a:cs typeface="MS Pゴシック" charset="0"/>
              </a:defRPr>
            </a:lvl2pPr>
            <a:lvl3pPr marL="1143000" indent="-228600">
              <a:defRPr sz="2400">
                <a:solidFill>
                  <a:schemeClr val="tx1"/>
                </a:solidFill>
                <a:latin typeface="Arial" charset="0"/>
                <a:ea typeface="MS Pゴシック" charset="0"/>
                <a:cs typeface="MS Pゴシック" charset="0"/>
              </a:defRPr>
            </a:lvl3pPr>
            <a:lvl4pPr marL="1600200" indent="-228600">
              <a:defRPr sz="2400">
                <a:solidFill>
                  <a:schemeClr val="tx1"/>
                </a:solidFill>
                <a:latin typeface="Arial" charset="0"/>
                <a:ea typeface="MS Pゴシック" charset="0"/>
                <a:cs typeface="MS Pゴシック" charset="0"/>
              </a:defRPr>
            </a:lvl4pPr>
            <a:lvl5pPr marL="2057400" indent="-228600">
              <a:defRPr sz="2400">
                <a:solidFill>
                  <a:schemeClr val="tx1"/>
                </a:solidFill>
                <a:latin typeface="Arial" charset="0"/>
                <a:ea typeface="MS Pゴシック" charset="0"/>
                <a:cs typeface="MS Pゴシック" charset="0"/>
              </a:defRPr>
            </a:lvl5pPr>
            <a:lvl6pPr marL="25146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6pPr>
            <a:lvl7pPr marL="29718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7pPr>
            <a:lvl8pPr marL="34290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8pPr>
            <a:lvl9pPr marL="3886200" indent="-228600" eaLnBrk="0" fontAlgn="base" hangingPunct="0">
              <a:spcBef>
                <a:spcPct val="0"/>
              </a:spcBef>
              <a:spcAft>
                <a:spcPct val="0"/>
              </a:spcAft>
              <a:defRPr sz="2400">
                <a:solidFill>
                  <a:schemeClr val="tx1"/>
                </a:solidFill>
                <a:latin typeface="Arial" charset="0"/>
                <a:ea typeface="MS Pゴシック" charset="0"/>
                <a:cs typeface="MS Pゴシック" charset="0"/>
              </a:defRPr>
            </a:lvl9pPr>
          </a:lstStyle>
          <a:p>
            <a:pPr eaLnBrk="1" hangingPunct="1"/>
            <a:r>
              <a:rPr lang="en-US" sz="1400" b="1" i="1" dirty="0">
                <a:solidFill>
                  <a:srgbClr val="FF00FF"/>
                </a:solidFill>
                <a:latin typeface="Calibri"/>
              </a:rPr>
              <a:t>iterative operations</a:t>
            </a:r>
          </a:p>
        </p:txBody>
      </p:sp>
      <p:sp>
        <p:nvSpPr>
          <p:cNvPr id="23" name="Line 10">
            <a:extLst>
              <a:ext uri="{FF2B5EF4-FFF2-40B4-BE49-F238E27FC236}">
                <a16:creationId xmlns:a16="http://schemas.microsoft.com/office/drawing/2014/main" id="{997FAEF0-62D2-B44E-91CF-04BC4ECD2C78}"/>
              </a:ext>
            </a:extLst>
          </p:cNvPr>
          <p:cNvSpPr>
            <a:spLocks noChangeShapeType="1"/>
          </p:cNvSpPr>
          <p:nvPr/>
        </p:nvSpPr>
        <p:spPr bwMode="auto">
          <a:xfrm>
            <a:off x="1298692" y="5568950"/>
            <a:ext cx="0" cy="351820"/>
          </a:xfrm>
          <a:prstGeom prst="line">
            <a:avLst/>
          </a:prstGeom>
          <a:noFill/>
          <a:ln w="31750">
            <a:solidFill>
              <a:srgbClr val="FF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solidFill>
                <a:srgbClr val="FF00FF"/>
              </a:solidFill>
            </a:endParaRPr>
          </a:p>
        </p:txBody>
      </p:sp>
    </p:spTree>
    <p:extLst>
      <p:ext uri="{BB962C8B-B14F-4D97-AF65-F5344CB8AC3E}">
        <p14:creationId xmlns:p14="http://schemas.microsoft.com/office/powerpoint/2010/main" val="29491256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P spid="21" grpId="0" animBg="1"/>
      <p:bldP spid="22" grpId="0"/>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People in this course</a:t>
            </a:r>
          </a:p>
        </p:txBody>
      </p:sp>
      <p:sp>
        <p:nvSpPr>
          <p:cNvPr id="3" name="Content Placeholder 2"/>
          <p:cNvSpPr>
            <a:spLocks noGrp="1"/>
          </p:cNvSpPr>
          <p:nvPr>
            <p:ph sz="quarter" idx="1"/>
          </p:nvPr>
        </p:nvSpPr>
        <p:spPr>
          <a:xfrm>
            <a:off x="152400" y="1404789"/>
            <a:ext cx="8763000" cy="4691211"/>
          </a:xfrm>
        </p:spPr>
        <p:txBody>
          <a:bodyPr>
            <a:normAutofit/>
          </a:bodyPr>
          <a:lstStyle/>
          <a:p>
            <a:pPr>
              <a:lnSpc>
                <a:spcPct val="90000"/>
              </a:lnSpc>
              <a:buClr>
                <a:schemeClr val="folHlink"/>
              </a:buClr>
              <a:buSzPct val="75000"/>
              <a:buNone/>
            </a:pPr>
            <a:r>
              <a:rPr lang="en-US" sz="3600" b="1" dirty="0">
                <a:latin typeface="Calibri"/>
                <a:cs typeface="Calibri"/>
              </a:rPr>
              <a:t>Ann Cameron </a:t>
            </a:r>
            <a:r>
              <a:rPr lang="en-US" sz="3600" dirty="0">
                <a:latin typeface="Calibri"/>
                <a:cs typeface="Calibri"/>
              </a:rPr>
              <a:t>(Course Coordinator and </a:t>
            </a:r>
          </a:p>
          <a:p>
            <a:pPr algn="r">
              <a:lnSpc>
                <a:spcPct val="90000"/>
              </a:lnSpc>
              <a:buClr>
                <a:schemeClr val="folHlink"/>
              </a:buClr>
              <a:buSzPct val="75000"/>
              <a:buNone/>
            </a:pPr>
            <a:r>
              <a:rPr lang="en-US" sz="3600" dirty="0">
                <a:latin typeface="Calibri"/>
                <a:cs typeface="Calibri"/>
              </a:rPr>
              <a:t>Lab Supervisor) </a:t>
            </a:r>
          </a:p>
          <a:p>
            <a:pPr lvl="1">
              <a:lnSpc>
                <a:spcPct val="90000"/>
              </a:lnSpc>
              <a:buClr>
                <a:schemeClr val="folHlink"/>
              </a:buClr>
              <a:buSzPct val="70000"/>
              <a:buNone/>
            </a:pPr>
            <a:r>
              <a:rPr lang="en-US" sz="2800" dirty="0">
                <a:latin typeface="Calibri"/>
                <a:cs typeface="Calibri"/>
              </a:rPr>
              <a:t>Email: </a:t>
            </a:r>
            <a:r>
              <a:rPr lang="en-US" sz="2800" dirty="0" err="1">
                <a:latin typeface="Calibri"/>
                <a:cs typeface="Calibri"/>
              </a:rPr>
              <a:t>ann@cs.auckland.ac.nz</a:t>
            </a:r>
            <a:endParaRPr lang="en-US" sz="2800" dirty="0">
              <a:latin typeface="Calibri"/>
              <a:cs typeface="Calibri"/>
            </a:endParaRPr>
          </a:p>
          <a:p>
            <a:pPr lvl="1">
              <a:lnSpc>
                <a:spcPct val="90000"/>
              </a:lnSpc>
              <a:buClr>
                <a:schemeClr val="folHlink"/>
              </a:buClr>
              <a:buSzPct val="70000"/>
              <a:buNone/>
            </a:pPr>
            <a:r>
              <a:rPr lang="en-US" sz="2800" dirty="0">
                <a:latin typeface="Calibri"/>
                <a:cs typeface="Calibri"/>
              </a:rPr>
              <a:t>Phone: </a:t>
            </a:r>
            <a:r>
              <a:rPr lang="en-US" sz="2800" dirty="0">
                <a:cs typeface="Calibri"/>
              </a:rPr>
              <a:t>9234947</a:t>
            </a:r>
          </a:p>
          <a:p>
            <a:pPr lvl="1">
              <a:lnSpc>
                <a:spcPct val="90000"/>
              </a:lnSpc>
              <a:buClr>
                <a:schemeClr val="folHlink"/>
              </a:buClr>
              <a:buSzPct val="70000"/>
              <a:buNone/>
            </a:pPr>
            <a:r>
              <a:rPr lang="en-US" sz="2800" dirty="0">
                <a:latin typeface="Calibri"/>
                <a:cs typeface="Calibri"/>
              </a:rPr>
              <a:t>Room: </a:t>
            </a:r>
            <a:r>
              <a:rPr lang="en-US" sz="2800" dirty="0">
                <a:cs typeface="Calibri"/>
              </a:rPr>
              <a:t>303.413</a:t>
            </a:r>
          </a:p>
          <a:p>
            <a:pPr lvl="1">
              <a:lnSpc>
                <a:spcPct val="90000"/>
              </a:lnSpc>
              <a:buClr>
                <a:schemeClr val="folHlink"/>
              </a:buClr>
              <a:buSzPct val="70000"/>
              <a:buNone/>
            </a:pPr>
            <a:endParaRPr lang="en-US" sz="2800" dirty="0">
              <a:latin typeface="Calibri"/>
              <a:cs typeface="Calibri"/>
            </a:endParaRPr>
          </a:p>
          <a:p>
            <a:pPr lvl="1">
              <a:lnSpc>
                <a:spcPct val="90000"/>
              </a:lnSpc>
              <a:buClr>
                <a:schemeClr val="folHlink"/>
              </a:buClr>
              <a:buSzPct val="70000"/>
              <a:buNone/>
            </a:pPr>
            <a:endParaRPr lang="en-US" sz="2800" dirty="0">
              <a:latin typeface="Calibri"/>
              <a:cs typeface="Calibri"/>
            </a:endParaRPr>
          </a:p>
          <a:p>
            <a:pPr marL="0" indent="0">
              <a:buNone/>
            </a:pPr>
            <a:endParaRPr lang="en-NZ" dirty="0">
              <a:latin typeface="Calibri"/>
              <a:cs typeface="Calibri"/>
            </a:endParaRPr>
          </a:p>
          <a:p>
            <a:pPr lvl="1"/>
            <a:endParaRPr lang="en-GB" dirty="0"/>
          </a:p>
        </p:txBody>
      </p:sp>
      <p:sp>
        <p:nvSpPr>
          <p:cNvPr id="6" name="Footer Placeholder 5"/>
          <p:cNvSpPr>
            <a:spLocks noGrp="1"/>
          </p:cNvSpPr>
          <p:nvPr>
            <p:ph type="ftr" sz="quarter" idx="3"/>
          </p:nvPr>
        </p:nvSpPr>
        <p:spPr/>
        <p:txBody>
          <a:bodyPr/>
          <a:lstStyle/>
          <a:p>
            <a:r>
              <a:rPr lang="en-US"/>
              <a:t>CompSci 101 - Principles of Programming</a:t>
            </a:r>
            <a:endParaRPr lang="en-US" dirty="0"/>
          </a:p>
        </p:txBody>
      </p:sp>
      <p:sp>
        <p:nvSpPr>
          <p:cNvPr id="7" name="Slide Number Placeholder 6"/>
          <p:cNvSpPr>
            <a:spLocks noGrp="1"/>
          </p:cNvSpPr>
          <p:nvPr>
            <p:ph type="sldNum" sz="quarter" idx="4"/>
          </p:nvPr>
        </p:nvSpPr>
        <p:spPr/>
        <p:txBody>
          <a:bodyPr/>
          <a:lstStyle/>
          <a:p>
            <a:fld id="{B6F15528-21DE-4FAA-801E-634DDDAF4B2B}" type="slidenum">
              <a:rPr lang="en-US" smtClean="0"/>
              <a:pPr/>
              <a:t>5</a:t>
            </a:fld>
            <a:endParaRPr lang="en-US" dirty="0"/>
          </a:p>
        </p:txBody>
      </p:sp>
      <p:pic>
        <p:nvPicPr>
          <p:cNvPr id="4" name="Picture 3">
            <a:extLst>
              <a:ext uri="{FF2B5EF4-FFF2-40B4-BE49-F238E27FC236}">
                <a16:creationId xmlns:a16="http://schemas.microsoft.com/office/drawing/2014/main" id="{D7B1A055-A97A-F043-B72B-084E42D22D11}"/>
              </a:ext>
            </a:extLst>
          </p:cNvPr>
          <p:cNvPicPr>
            <a:picLocks noChangeAspect="1"/>
          </p:cNvPicPr>
          <p:nvPr/>
        </p:nvPicPr>
        <p:blipFill>
          <a:blip r:embed="rId3"/>
          <a:stretch>
            <a:fillRect/>
          </a:stretch>
        </p:blipFill>
        <p:spPr>
          <a:xfrm>
            <a:off x="3527097" y="3429000"/>
            <a:ext cx="1854200" cy="1854200"/>
          </a:xfrm>
          <a:prstGeom prst="rect">
            <a:avLst/>
          </a:prstGeom>
        </p:spPr>
      </p:pic>
    </p:spTree>
    <p:extLst>
      <p:ext uri="{BB962C8B-B14F-4D97-AF65-F5344CB8AC3E}">
        <p14:creationId xmlns:p14="http://schemas.microsoft.com/office/powerpoint/2010/main" val="472892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People in this course</a:t>
            </a:r>
          </a:p>
        </p:txBody>
      </p:sp>
      <p:sp>
        <p:nvSpPr>
          <p:cNvPr id="3" name="Content Placeholder 2"/>
          <p:cNvSpPr>
            <a:spLocks noGrp="1"/>
          </p:cNvSpPr>
          <p:nvPr>
            <p:ph sz="quarter" idx="1"/>
          </p:nvPr>
        </p:nvSpPr>
        <p:spPr>
          <a:xfrm>
            <a:off x="152400" y="1328589"/>
            <a:ext cx="8763000" cy="4691211"/>
          </a:xfrm>
        </p:spPr>
        <p:txBody>
          <a:bodyPr>
            <a:normAutofit/>
          </a:bodyPr>
          <a:lstStyle/>
          <a:p>
            <a:pPr>
              <a:lnSpc>
                <a:spcPct val="90000"/>
              </a:lnSpc>
              <a:buClr>
                <a:schemeClr val="folHlink"/>
              </a:buClr>
              <a:buSzPct val="75000"/>
            </a:pPr>
            <a:r>
              <a:rPr lang="en-US" sz="3600" b="1" dirty="0">
                <a:cs typeface="Calibri"/>
              </a:rPr>
              <a:t>Angela Chang </a:t>
            </a:r>
            <a:r>
              <a:rPr lang="en-US" sz="3600" dirty="0">
                <a:cs typeface="Calibri"/>
              </a:rPr>
              <a:t>(Lecturer) </a:t>
            </a:r>
            <a:endParaRPr lang="en-US" sz="3600" dirty="0">
              <a:latin typeface="Calibri"/>
              <a:cs typeface="Calibri"/>
            </a:endParaRPr>
          </a:p>
          <a:p>
            <a:pPr lvl="1">
              <a:lnSpc>
                <a:spcPct val="90000"/>
              </a:lnSpc>
              <a:buClr>
                <a:schemeClr val="folHlink"/>
              </a:buClr>
              <a:buSzPct val="70000"/>
              <a:buNone/>
            </a:pPr>
            <a:r>
              <a:rPr lang="en-US" sz="2800" dirty="0">
                <a:latin typeface="Calibri"/>
                <a:cs typeface="Calibri"/>
              </a:rPr>
              <a:t>Email: </a:t>
            </a:r>
            <a:r>
              <a:rPr lang="en-US" sz="2800" dirty="0" err="1">
                <a:cs typeface="Calibri"/>
              </a:rPr>
              <a:t>a.chang@auckland.ac.nz</a:t>
            </a:r>
            <a:endParaRPr lang="en-US" sz="2800" dirty="0">
              <a:latin typeface="Calibri"/>
              <a:cs typeface="Calibri"/>
            </a:endParaRPr>
          </a:p>
          <a:p>
            <a:pPr lvl="1">
              <a:lnSpc>
                <a:spcPct val="90000"/>
              </a:lnSpc>
              <a:buClr>
                <a:schemeClr val="folHlink"/>
              </a:buClr>
              <a:buSzPct val="70000"/>
              <a:buNone/>
            </a:pPr>
            <a:r>
              <a:rPr lang="en-US" sz="2800" dirty="0">
                <a:latin typeface="Calibri"/>
                <a:cs typeface="Calibri"/>
              </a:rPr>
              <a:t>Phone: 9236620</a:t>
            </a:r>
          </a:p>
          <a:p>
            <a:pPr lvl="1">
              <a:lnSpc>
                <a:spcPct val="90000"/>
              </a:lnSpc>
              <a:buClr>
                <a:schemeClr val="folHlink"/>
              </a:buClr>
              <a:buSzPct val="70000"/>
              <a:buNone/>
            </a:pPr>
            <a:r>
              <a:rPr lang="en-US" sz="2800" dirty="0">
                <a:latin typeface="Calibri"/>
                <a:cs typeface="Calibri"/>
              </a:rPr>
              <a:t>Room: 303.414</a:t>
            </a:r>
          </a:p>
          <a:p>
            <a:pPr lvl="1">
              <a:lnSpc>
                <a:spcPct val="90000"/>
              </a:lnSpc>
              <a:buClr>
                <a:schemeClr val="folHlink"/>
              </a:buClr>
              <a:buSzPct val="70000"/>
              <a:buNone/>
            </a:pPr>
            <a:endParaRPr lang="en-US" sz="2800" dirty="0">
              <a:latin typeface="Calibri"/>
              <a:cs typeface="Calibri"/>
            </a:endParaRPr>
          </a:p>
          <a:p>
            <a:pPr lvl="1">
              <a:lnSpc>
                <a:spcPct val="90000"/>
              </a:lnSpc>
              <a:buClr>
                <a:schemeClr val="folHlink"/>
              </a:buClr>
              <a:buSzPct val="70000"/>
              <a:buNone/>
            </a:pPr>
            <a:endParaRPr lang="en-US" sz="2800" dirty="0">
              <a:latin typeface="Calibri"/>
              <a:cs typeface="Calibri"/>
            </a:endParaRPr>
          </a:p>
          <a:p>
            <a:pPr lvl="1">
              <a:lnSpc>
                <a:spcPct val="90000"/>
              </a:lnSpc>
              <a:buClr>
                <a:schemeClr val="folHlink"/>
              </a:buClr>
              <a:buSzPct val="70000"/>
              <a:buNone/>
            </a:pPr>
            <a:endParaRPr lang="en-US" sz="2800" dirty="0">
              <a:latin typeface="Calibri"/>
              <a:cs typeface="Calibri"/>
            </a:endParaRPr>
          </a:p>
          <a:p>
            <a:endParaRPr lang="en-NZ" dirty="0">
              <a:latin typeface="Calibri"/>
              <a:cs typeface="Calibri"/>
            </a:endParaRPr>
          </a:p>
          <a:p>
            <a:pPr lvl="1"/>
            <a:endParaRPr lang="en-GB" dirty="0"/>
          </a:p>
        </p:txBody>
      </p:sp>
      <p:sp>
        <p:nvSpPr>
          <p:cNvPr id="8" name="Footer Placeholder 7"/>
          <p:cNvSpPr>
            <a:spLocks noGrp="1"/>
          </p:cNvSpPr>
          <p:nvPr>
            <p:ph type="ftr" sz="quarter" idx="3"/>
          </p:nvPr>
        </p:nvSpPr>
        <p:spPr/>
        <p:txBody>
          <a:bodyPr/>
          <a:lstStyle/>
          <a:p>
            <a:r>
              <a:rPr lang="en-US"/>
              <a:t>CompSci 101 - Principles of Programming</a:t>
            </a:r>
            <a:endParaRPr lang="en-US" dirty="0"/>
          </a:p>
        </p:txBody>
      </p:sp>
      <p:sp>
        <p:nvSpPr>
          <p:cNvPr id="12" name="Slide Number Placeholder 11"/>
          <p:cNvSpPr>
            <a:spLocks noGrp="1"/>
          </p:cNvSpPr>
          <p:nvPr>
            <p:ph type="sldNum" sz="quarter" idx="4"/>
          </p:nvPr>
        </p:nvSpPr>
        <p:spPr/>
        <p:txBody>
          <a:bodyPr/>
          <a:lstStyle/>
          <a:p>
            <a:fld id="{960975F2-62ED-B740-81EF-2CA8EADE5EA3}" type="slidenum">
              <a:rPr lang="en-US" smtClean="0"/>
              <a:t>6</a:t>
            </a:fld>
            <a:endParaRPr lang="en-US" dirty="0"/>
          </a:p>
        </p:txBody>
      </p:sp>
      <p:pic>
        <p:nvPicPr>
          <p:cNvPr id="4" name="Picture 3">
            <a:extLst>
              <a:ext uri="{FF2B5EF4-FFF2-40B4-BE49-F238E27FC236}">
                <a16:creationId xmlns:a16="http://schemas.microsoft.com/office/drawing/2014/main" id="{A13971E9-158C-4543-8F4C-CBD09F8BECCC}"/>
              </a:ext>
            </a:extLst>
          </p:cNvPr>
          <p:cNvPicPr>
            <a:picLocks noChangeAspect="1"/>
          </p:cNvPicPr>
          <p:nvPr/>
        </p:nvPicPr>
        <p:blipFill>
          <a:blip r:embed="rId3"/>
          <a:stretch>
            <a:fillRect/>
          </a:stretch>
        </p:blipFill>
        <p:spPr>
          <a:xfrm>
            <a:off x="5605517" y="1339099"/>
            <a:ext cx="2768600" cy="2768600"/>
          </a:xfrm>
          <a:prstGeom prst="rect">
            <a:avLst/>
          </a:prstGeom>
        </p:spPr>
      </p:pic>
    </p:spTree>
    <p:extLst>
      <p:ext uri="{BB962C8B-B14F-4D97-AF65-F5344CB8AC3E}">
        <p14:creationId xmlns:p14="http://schemas.microsoft.com/office/powerpoint/2010/main" val="1427117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People in this course</a:t>
            </a:r>
          </a:p>
        </p:txBody>
      </p:sp>
      <p:sp>
        <p:nvSpPr>
          <p:cNvPr id="3" name="Content Placeholder 2"/>
          <p:cNvSpPr>
            <a:spLocks noGrp="1"/>
          </p:cNvSpPr>
          <p:nvPr>
            <p:ph sz="quarter" idx="1"/>
          </p:nvPr>
        </p:nvSpPr>
        <p:spPr>
          <a:xfrm>
            <a:off x="152400" y="1328589"/>
            <a:ext cx="8763000" cy="4691211"/>
          </a:xfrm>
        </p:spPr>
        <p:txBody>
          <a:bodyPr>
            <a:normAutofit/>
          </a:bodyPr>
          <a:lstStyle/>
          <a:p>
            <a:pPr>
              <a:lnSpc>
                <a:spcPct val="90000"/>
              </a:lnSpc>
              <a:buClr>
                <a:schemeClr val="folHlink"/>
              </a:buClr>
              <a:buSzPct val="75000"/>
            </a:pPr>
            <a:r>
              <a:rPr lang="en-US" sz="3600" b="1" dirty="0" err="1">
                <a:cs typeface="Calibri"/>
              </a:rPr>
              <a:t>Damir</a:t>
            </a:r>
            <a:r>
              <a:rPr lang="en-US" sz="3600" b="1" dirty="0">
                <a:cs typeface="Calibri"/>
              </a:rPr>
              <a:t> </a:t>
            </a:r>
            <a:r>
              <a:rPr lang="en-US" sz="3600" b="1" dirty="0" err="1">
                <a:cs typeface="Calibri"/>
              </a:rPr>
              <a:t>Azhar</a:t>
            </a:r>
            <a:r>
              <a:rPr lang="en-US" sz="3600" b="1" dirty="0">
                <a:cs typeface="Calibri"/>
              </a:rPr>
              <a:t> </a:t>
            </a:r>
            <a:r>
              <a:rPr lang="en-US" sz="3600" dirty="0">
                <a:cs typeface="Calibri"/>
              </a:rPr>
              <a:t>(Lecturer) </a:t>
            </a:r>
            <a:endParaRPr lang="en-US" sz="3600" dirty="0">
              <a:latin typeface="Calibri"/>
              <a:cs typeface="Calibri"/>
            </a:endParaRPr>
          </a:p>
          <a:p>
            <a:pPr lvl="1">
              <a:lnSpc>
                <a:spcPct val="90000"/>
              </a:lnSpc>
              <a:buClr>
                <a:schemeClr val="folHlink"/>
              </a:buClr>
              <a:buSzPct val="70000"/>
              <a:buNone/>
            </a:pPr>
            <a:r>
              <a:rPr lang="en-US" sz="2800" dirty="0">
                <a:latin typeface="Calibri"/>
                <a:cs typeface="Calibri"/>
              </a:rPr>
              <a:t>Email: </a:t>
            </a:r>
            <a:r>
              <a:rPr lang="en-US" sz="2800" dirty="0" err="1">
                <a:cs typeface="Calibri"/>
              </a:rPr>
              <a:t>damir.azhar@auckland.ac.nz</a:t>
            </a:r>
            <a:endParaRPr lang="en-US" sz="2800" dirty="0">
              <a:latin typeface="Calibri"/>
              <a:cs typeface="Calibri"/>
            </a:endParaRPr>
          </a:p>
          <a:p>
            <a:pPr lvl="1">
              <a:lnSpc>
                <a:spcPct val="90000"/>
              </a:lnSpc>
              <a:buClr>
                <a:schemeClr val="folHlink"/>
              </a:buClr>
              <a:buSzPct val="70000"/>
              <a:buNone/>
            </a:pPr>
            <a:r>
              <a:rPr lang="en-US" sz="2800" dirty="0">
                <a:latin typeface="Calibri"/>
                <a:cs typeface="Calibri"/>
              </a:rPr>
              <a:t>Phone: 9232391</a:t>
            </a:r>
          </a:p>
          <a:p>
            <a:pPr lvl="1">
              <a:lnSpc>
                <a:spcPct val="90000"/>
              </a:lnSpc>
              <a:buClr>
                <a:schemeClr val="folHlink"/>
              </a:buClr>
              <a:buSzPct val="70000"/>
              <a:buNone/>
            </a:pPr>
            <a:r>
              <a:rPr lang="en-US" sz="2800" dirty="0">
                <a:latin typeface="Calibri"/>
                <a:cs typeface="Calibri"/>
              </a:rPr>
              <a:t>Room: 303.411</a:t>
            </a:r>
          </a:p>
          <a:p>
            <a:pPr lvl="1">
              <a:lnSpc>
                <a:spcPct val="90000"/>
              </a:lnSpc>
              <a:buClr>
                <a:schemeClr val="folHlink"/>
              </a:buClr>
              <a:buSzPct val="70000"/>
              <a:buNone/>
            </a:pPr>
            <a:endParaRPr lang="en-US" sz="2800" dirty="0">
              <a:latin typeface="Calibri"/>
              <a:cs typeface="Calibri"/>
            </a:endParaRPr>
          </a:p>
          <a:p>
            <a:pPr lvl="1">
              <a:lnSpc>
                <a:spcPct val="90000"/>
              </a:lnSpc>
              <a:buClr>
                <a:schemeClr val="folHlink"/>
              </a:buClr>
              <a:buSzPct val="70000"/>
              <a:buNone/>
            </a:pPr>
            <a:endParaRPr lang="en-US" sz="2800" dirty="0">
              <a:latin typeface="Calibri"/>
              <a:cs typeface="Calibri"/>
            </a:endParaRPr>
          </a:p>
          <a:p>
            <a:pPr lvl="1">
              <a:lnSpc>
                <a:spcPct val="90000"/>
              </a:lnSpc>
              <a:buClr>
                <a:schemeClr val="folHlink"/>
              </a:buClr>
              <a:buSzPct val="70000"/>
              <a:buNone/>
            </a:pPr>
            <a:endParaRPr lang="en-US" sz="2800" dirty="0">
              <a:latin typeface="Calibri"/>
              <a:cs typeface="Calibri"/>
            </a:endParaRPr>
          </a:p>
          <a:p>
            <a:endParaRPr lang="en-NZ" dirty="0">
              <a:latin typeface="Calibri"/>
              <a:cs typeface="Calibri"/>
            </a:endParaRPr>
          </a:p>
          <a:p>
            <a:pPr lvl="1"/>
            <a:endParaRPr lang="en-GB" dirty="0"/>
          </a:p>
        </p:txBody>
      </p:sp>
      <p:sp>
        <p:nvSpPr>
          <p:cNvPr id="8" name="Footer Placeholder 7"/>
          <p:cNvSpPr>
            <a:spLocks noGrp="1"/>
          </p:cNvSpPr>
          <p:nvPr>
            <p:ph type="ftr" sz="quarter" idx="3"/>
          </p:nvPr>
        </p:nvSpPr>
        <p:spPr/>
        <p:txBody>
          <a:bodyPr/>
          <a:lstStyle/>
          <a:p>
            <a:r>
              <a:rPr lang="en-US"/>
              <a:t>CompSci 101 - Principles of Programming</a:t>
            </a:r>
            <a:endParaRPr lang="en-US" dirty="0"/>
          </a:p>
        </p:txBody>
      </p:sp>
      <p:sp>
        <p:nvSpPr>
          <p:cNvPr id="12" name="Slide Number Placeholder 11"/>
          <p:cNvSpPr>
            <a:spLocks noGrp="1"/>
          </p:cNvSpPr>
          <p:nvPr>
            <p:ph type="sldNum" sz="quarter" idx="4"/>
          </p:nvPr>
        </p:nvSpPr>
        <p:spPr/>
        <p:txBody>
          <a:bodyPr/>
          <a:lstStyle/>
          <a:p>
            <a:fld id="{960975F2-62ED-B740-81EF-2CA8EADE5EA3}" type="slidenum">
              <a:rPr lang="en-US" smtClean="0"/>
              <a:t>7</a:t>
            </a:fld>
            <a:endParaRPr lang="en-US" dirty="0"/>
          </a:p>
        </p:txBody>
      </p:sp>
      <p:pic>
        <p:nvPicPr>
          <p:cNvPr id="4" name="Picture 3">
            <a:extLst>
              <a:ext uri="{FF2B5EF4-FFF2-40B4-BE49-F238E27FC236}">
                <a16:creationId xmlns:a16="http://schemas.microsoft.com/office/drawing/2014/main" id="{DB7C76B2-13FC-3549-B525-703EDE5AD216}"/>
              </a:ext>
            </a:extLst>
          </p:cNvPr>
          <p:cNvPicPr>
            <a:picLocks noChangeAspect="1"/>
          </p:cNvPicPr>
          <p:nvPr/>
        </p:nvPicPr>
        <p:blipFill>
          <a:blip r:embed="rId3"/>
          <a:stretch>
            <a:fillRect/>
          </a:stretch>
        </p:blipFill>
        <p:spPr>
          <a:xfrm>
            <a:off x="4191000" y="2590800"/>
            <a:ext cx="3073400" cy="3073400"/>
          </a:xfrm>
          <a:prstGeom prst="rect">
            <a:avLst/>
          </a:prstGeom>
        </p:spPr>
      </p:pic>
    </p:spTree>
    <p:extLst>
      <p:ext uri="{BB962C8B-B14F-4D97-AF65-F5344CB8AC3E}">
        <p14:creationId xmlns:p14="http://schemas.microsoft.com/office/powerpoint/2010/main" val="2201710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People in this course</a:t>
            </a:r>
          </a:p>
        </p:txBody>
      </p:sp>
      <p:sp>
        <p:nvSpPr>
          <p:cNvPr id="3" name="Content Placeholder 2"/>
          <p:cNvSpPr>
            <a:spLocks noGrp="1"/>
          </p:cNvSpPr>
          <p:nvPr>
            <p:ph sz="quarter" idx="1"/>
          </p:nvPr>
        </p:nvSpPr>
        <p:spPr>
          <a:xfrm>
            <a:off x="152400" y="1328589"/>
            <a:ext cx="8763000" cy="4691211"/>
          </a:xfrm>
        </p:spPr>
        <p:txBody>
          <a:bodyPr>
            <a:normAutofit/>
          </a:bodyPr>
          <a:lstStyle/>
          <a:p>
            <a:pPr>
              <a:lnSpc>
                <a:spcPct val="90000"/>
              </a:lnSpc>
              <a:buClr>
                <a:schemeClr val="folHlink"/>
              </a:buClr>
              <a:buSzPct val="75000"/>
              <a:buNone/>
            </a:pPr>
            <a:r>
              <a:rPr lang="en-US" sz="3600" b="1" dirty="0">
                <a:latin typeface="Calibri"/>
                <a:cs typeface="Calibri"/>
              </a:rPr>
              <a:t>Adriana Ferraro </a:t>
            </a:r>
            <a:r>
              <a:rPr lang="en-US" sz="3600" dirty="0">
                <a:latin typeface="Calibri"/>
                <a:cs typeface="Calibri"/>
              </a:rPr>
              <a:t>(Lecturer) </a:t>
            </a:r>
          </a:p>
          <a:p>
            <a:pPr lvl="1">
              <a:lnSpc>
                <a:spcPct val="90000"/>
              </a:lnSpc>
              <a:buClr>
                <a:schemeClr val="folHlink"/>
              </a:buClr>
              <a:buSzPct val="70000"/>
              <a:buNone/>
            </a:pPr>
            <a:r>
              <a:rPr lang="en-US" sz="2800" dirty="0">
                <a:latin typeface="Calibri"/>
                <a:cs typeface="Calibri"/>
              </a:rPr>
              <a:t>Email: </a:t>
            </a:r>
            <a:r>
              <a:rPr lang="en-US" sz="2800" dirty="0" err="1">
                <a:latin typeface="Calibri"/>
                <a:cs typeface="Calibri"/>
              </a:rPr>
              <a:t>adriana@cs.auckland.ac.nz</a:t>
            </a:r>
            <a:endParaRPr lang="en-US" sz="2800" dirty="0">
              <a:latin typeface="Calibri"/>
              <a:cs typeface="Calibri"/>
            </a:endParaRPr>
          </a:p>
          <a:p>
            <a:pPr lvl="1">
              <a:lnSpc>
                <a:spcPct val="90000"/>
              </a:lnSpc>
              <a:buClr>
                <a:schemeClr val="folHlink"/>
              </a:buClr>
              <a:buSzPct val="70000"/>
              <a:buNone/>
            </a:pPr>
            <a:r>
              <a:rPr lang="en-US" sz="2800" dirty="0">
                <a:latin typeface="Calibri"/>
                <a:cs typeface="Calibri"/>
              </a:rPr>
              <a:t>Phone: 9237113</a:t>
            </a:r>
          </a:p>
          <a:p>
            <a:pPr lvl="1">
              <a:lnSpc>
                <a:spcPct val="90000"/>
              </a:lnSpc>
              <a:buClr>
                <a:schemeClr val="folHlink"/>
              </a:buClr>
              <a:buSzPct val="70000"/>
              <a:buNone/>
            </a:pPr>
            <a:r>
              <a:rPr lang="en-US" sz="2800" dirty="0">
                <a:latin typeface="Calibri"/>
                <a:cs typeface="Calibri"/>
              </a:rPr>
              <a:t>Room: 303.415</a:t>
            </a:r>
          </a:p>
          <a:p>
            <a:pPr lvl="1">
              <a:lnSpc>
                <a:spcPct val="90000"/>
              </a:lnSpc>
              <a:buClr>
                <a:schemeClr val="folHlink"/>
              </a:buClr>
              <a:buSzPct val="70000"/>
              <a:buNone/>
            </a:pPr>
            <a:endParaRPr lang="en-US" sz="2800" dirty="0">
              <a:latin typeface="Calibri"/>
              <a:cs typeface="Calibri"/>
            </a:endParaRPr>
          </a:p>
          <a:p>
            <a:pPr lvl="1">
              <a:lnSpc>
                <a:spcPct val="90000"/>
              </a:lnSpc>
              <a:buClr>
                <a:schemeClr val="folHlink"/>
              </a:buClr>
              <a:buSzPct val="70000"/>
              <a:buNone/>
            </a:pPr>
            <a:endParaRPr lang="en-US" sz="2800" dirty="0">
              <a:latin typeface="Calibri"/>
              <a:cs typeface="Calibri"/>
            </a:endParaRPr>
          </a:p>
          <a:p>
            <a:pPr lvl="1">
              <a:lnSpc>
                <a:spcPct val="90000"/>
              </a:lnSpc>
              <a:buClr>
                <a:schemeClr val="folHlink"/>
              </a:buClr>
              <a:buSzPct val="70000"/>
              <a:buNone/>
            </a:pPr>
            <a:endParaRPr lang="en-US" sz="2800" dirty="0">
              <a:latin typeface="Calibri"/>
              <a:cs typeface="Calibri"/>
            </a:endParaRPr>
          </a:p>
          <a:p>
            <a:endParaRPr lang="en-NZ" dirty="0">
              <a:latin typeface="Calibri"/>
              <a:cs typeface="Calibri"/>
            </a:endParaRPr>
          </a:p>
          <a:p>
            <a:pPr lvl="1"/>
            <a:endParaRPr lang="en-GB" dirty="0"/>
          </a:p>
        </p:txBody>
      </p:sp>
      <p:pic>
        <p:nvPicPr>
          <p:cNvPr id="9"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3048000"/>
            <a:ext cx="2286000" cy="22695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Footer Placeholder 7"/>
          <p:cNvSpPr>
            <a:spLocks noGrp="1"/>
          </p:cNvSpPr>
          <p:nvPr>
            <p:ph type="ftr" sz="quarter" idx="3"/>
          </p:nvPr>
        </p:nvSpPr>
        <p:spPr/>
        <p:txBody>
          <a:bodyPr/>
          <a:lstStyle/>
          <a:p>
            <a:r>
              <a:rPr lang="en-US"/>
              <a:t>CompSci 101 - Principles of Programming</a:t>
            </a:r>
            <a:endParaRPr lang="en-US" dirty="0"/>
          </a:p>
        </p:txBody>
      </p:sp>
      <p:sp>
        <p:nvSpPr>
          <p:cNvPr id="12" name="Slide Number Placeholder 11"/>
          <p:cNvSpPr>
            <a:spLocks noGrp="1"/>
          </p:cNvSpPr>
          <p:nvPr>
            <p:ph type="sldNum" sz="quarter" idx="4"/>
          </p:nvPr>
        </p:nvSpPr>
        <p:spPr/>
        <p:txBody>
          <a:bodyPr/>
          <a:lstStyle/>
          <a:p>
            <a:fld id="{960975F2-62ED-B740-81EF-2CA8EADE5EA3}" type="slidenum">
              <a:rPr lang="en-US" smtClean="0"/>
              <a:t>8</a:t>
            </a:fld>
            <a:endParaRPr lang="en-US" dirty="0"/>
          </a:p>
        </p:txBody>
      </p:sp>
    </p:spTree>
    <p:extLst>
      <p:ext uri="{BB962C8B-B14F-4D97-AF65-F5344CB8AC3E}">
        <p14:creationId xmlns:p14="http://schemas.microsoft.com/office/powerpoint/2010/main" val="1198939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Office Hours</a:t>
            </a:r>
          </a:p>
        </p:txBody>
      </p:sp>
      <p:sp>
        <p:nvSpPr>
          <p:cNvPr id="3" name="Content Placeholder 2"/>
          <p:cNvSpPr>
            <a:spLocks noGrp="1"/>
          </p:cNvSpPr>
          <p:nvPr>
            <p:ph sz="quarter" idx="1"/>
          </p:nvPr>
        </p:nvSpPr>
        <p:spPr/>
        <p:txBody>
          <a:bodyPr/>
          <a:lstStyle/>
          <a:p>
            <a:pPr marL="111125" indent="-111125"/>
            <a:r>
              <a:rPr lang="en-US" dirty="0">
                <a:latin typeface="Calibri"/>
                <a:ea typeface="ＭＳ Ｐゴシック" charset="0"/>
                <a:cs typeface="ＭＳ Ｐゴシック" charset="0"/>
              </a:rPr>
              <a:t> Open door policy – Visit any time</a:t>
            </a:r>
          </a:p>
          <a:p>
            <a:pPr lvl="1"/>
            <a:endParaRPr lang="en-US" dirty="0">
              <a:latin typeface="Calibri"/>
              <a:cs typeface="Calibri"/>
            </a:endParaRPr>
          </a:p>
          <a:p>
            <a:endParaRPr lang="en-US" dirty="0"/>
          </a:p>
          <a:p>
            <a:endParaRPr lang="en-US" dirty="0"/>
          </a:p>
          <a:p>
            <a:endParaRPr lang="en-NZ" dirty="0"/>
          </a:p>
          <a:p>
            <a:endParaRPr lang="en-NZ" dirty="0"/>
          </a:p>
          <a:p>
            <a:endParaRPr lang="en-NZ" dirty="0"/>
          </a:p>
          <a:p>
            <a:endParaRPr lang="en-NZ" dirty="0"/>
          </a:p>
        </p:txBody>
      </p:sp>
      <p:sp>
        <p:nvSpPr>
          <p:cNvPr id="4" name="Footer Placeholder 3"/>
          <p:cNvSpPr>
            <a:spLocks noGrp="1"/>
          </p:cNvSpPr>
          <p:nvPr>
            <p:ph type="ftr" sz="quarter" idx="3"/>
          </p:nvPr>
        </p:nvSpPr>
        <p:spPr/>
        <p:txBody>
          <a:bodyPr/>
          <a:lstStyle/>
          <a:p>
            <a:r>
              <a:rPr lang="en-US"/>
              <a:t>CompSci 101 - Principles of Programming</a:t>
            </a:r>
            <a:endParaRPr lang="en-US" dirty="0"/>
          </a:p>
        </p:txBody>
      </p:sp>
      <p:sp>
        <p:nvSpPr>
          <p:cNvPr id="5" name="Slide Number Placeholder 4"/>
          <p:cNvSpPr>
            <a:spLocks noGrp="1"/>
          </p:cNvSpPr>
          <p:nvPr>
            <p:ph type="sldNum" sz="quarter" idx="4"/>
          </p:nvPr>
        </p:nvSpPr>
        <p:spPr/>
        <p:txBody>
          <a:bodyPr/>
          <a:lstStyle/>
          <a:p>
            <a:fld id="{960975F2-62ED-B740-81EF-2CA8EADE5EA3}" type="slidenum">
              <a:rPr lang="en-US" smtClean="0"/>
              <a:t>9</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828800"/>
            <a:ext cx="787400" cy="74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p:nvPicPr>
        <p:blipFill>
          <a:blip r:embed="rId4"/>
          <a:stretch>
            <a:fillRect/>
          </a:stretch>
        </p:blipFill>
        <p:spPr>
          <a:xfrm>
            <a:off x="1206500" y="2819400"/>
            <a:ext cx="1981200" cy="1981200"/>
          </a:xfrm>
          <a:prstGeom prst="rect">
            <a:avLst/>
          </a:prstGeom>
        </p:spPr>
      </p:pic>
      <p:pic>
        <p:nvPicPr>
          <p:cNvPr id="10" name="Picture 9"/>
          <p:cNvPicPr>
            <a:picLocks noChangeAspect="1"/>
          </p:cNvPicPr>
          <p:nvPr/>
        </p:nvPicPr>
        <p:blipFill>
          <a:blip r:embed="rId4"/>
          <a:stretch>
            <a:fillRect/>
          </a:stretch>
        </p:blipFill>
        <p:spPr>
          <a:xfrm>
            <a:off x="3111500" y="2133600"/>
            <a:ext cx="1981200" cy="1981200"/>
          </a:xfrm>
          <a:prstGeom prst="rect">
            <a:avLst/>
          </a:prstGeom>
        </p:spPr>
      </p:pic>
      <p:pic>
        <p:nvPicPr>
          <p:cNvPr id="11" name="Picture 10">
            <a:extLst>
              <a:ext uri="{FF2B5EF4-FFF2-40B4-BE49-F238E27FC236}">
                <a16:creationId xmlns:a16="http://schemas.microsoft.com/office/drawing/2014/main" id="{1CFDDACB-8C7D-5446-9C17-5CFCE2D14731}"/>
              </a:ext>
            </a:extLst>
          </p:cNvPr>
          <p:cNvPicPr>
            <a:picLocks noChangeAspect="1"/>
          </p:cNvPicPr>
          <p:nvPr/>
        </p:nvPicPr>
        <p:blipFill>
          <a:blip r:embed="rId4"/>
          <a:stretch>
            <a:fillRect/>
          </a:stretch>
        </p:blipFill>
        <p:spPr>
          <a:xfrm>
            <a:off x="5562600" y="2971800"/>
            <a:ext cx="1981200" cy="1981200"/>
          </a:xfrm>
          <a:prstGeom prst="rect">
            <a:avLst/>
          </a:prstGeom>
        </p:spPr>
      </p:pic>
      <p:pic>
        <p:nvPicPr>
          <p:cNvPr id="12" name="Picture 11">
            <a:extLst>
              <a:ext uri="{FF2B5EF4-FFF2-40B4-BE49-F238E27FC236}">
                <a16:creationId xmlns:a16="http://schemas.microsoft.com/office/drawing/2014/main" id="{7CBC9ADF-3255-EC4B-9C3B-04EE1F944830}"/>
              </a:ext>
            </a:extLst>
          </p:cNvPr>
          <p:cNvPicPr>
            <a:picLocks noChangeAspect="1"/>
          </p:cNvPicPr>
          <p:nvPr/>
        </p:nvPicPr>
        <p:blipFill>
          <a:blip r:embed="rId4"/>
          <a:stretch>
            <a:fillRect/>
          </a:stretch>
        </p:blipFill>
        <p:spPr>
          <a:xfrm>
            <a:off x="6400800" y="742950"/>
            <a:ext cx="1981200" cy="1981200"/>
          </a:xfrm>
          <a:prstGeom prst="rect">
            <a:avLst/>
          </a:prstGeom>
        </p:spPr>
      </p:pic>
    </p:spTree>
    <p:extLst>
      <p:ext uri="{BB962C8B-B14F-4D97-AF65-F5344CB8AC3E}">
        <p14:creationId xmlns:p14="http://schemas.microsoft.com/office/powerpoint/2010/main" val="38284484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ags/tag2.xml><?xml version="1.0" encoding="utf-8"?>
<p:tagLst xmlns:a="http://schemas.openxmlformats.org/drawingml/2006/main" xmlns:r="http://schemas.openxmlformats.org/officeDocument/2006/relationships" xmlns:p="http://schemas.openxmlformats.org/presentationml/2006/main">
  <p:tag name="POINTS" val="1"/>
  <p:tag name="TIME" val="15"/>
</p:tagLst>
</file>

<file path=ppt/theme/theme1.xml><?xml version="1.0" encoding="utf-8"?>
<a:theme xmlns:a="http://schemas.openxmlformats.org/drawingml/2006/main" name="Composit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Composite">
      <a:maj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mposite">
      <a:fillStyleLst>
        <a:solidFill>
          <a:schemeClr val="phClr"/>
        </a:solidFill>
        <a:gradFill rotWithShape="1">
          <a:gsLst>
            <a:gs pos="0">
              <a:schemeClr val="phClr">
                <a:tint val="50000"/>
                <a:shade val="95000"/>
                <a:satMod val="300000"/>
              </a:schemeClr>
            </a:gs>
            <a:gs pos="12000">
              <a:schemeClr val="phClr">
                <a:tint val="50000"/>
                <a:shade val="90000"/>
                <a:satMod val="250000"/>
              </a:schemeClr>
            </a:gs>
            <a:gs pos="100000">
              <a:schemeClr val="phClr">
                <a:tint val="85000"/>
                <a:shade val="75000"/>
                <a:satMod val="150000"/>
              </a:schemeClr>
            </a:gs>
          </a:gsLst>
          <a:lin ang="16200000" scaled="1"/>
        </a:gradFill>
        <a:gradFill rotWithShape="1">
          <a:gsLst>
            <a:gs pos="0">
              <a:schemeClr val="phClr">
                <a:tint val="75000"/>
                <a:shade val="95000"/>
                <a:satMod val="175000"/>
              </a:schemeClr>
            </a:gs>
            <a:gs pos="12000">
              <a:schemeClr val="phClr">
                <a:tint val="90000"/>
                <a:shade val="90000"/>
                <a:satMod val="150000"/>
              </a:schemeClr>
            </a:gs>
            <a:gs pos="100000">
              <a:schemeClr val="phClr">
                <a:tint val="100000"/>
                <a:shade val="75000"/>
                <a:satMod val="150000"/>
              </a:schemeClr>
            </a:gs>
          </a:gsLst>
          <a:lin ang="16200000" scaled="1"/>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scene3d>
            <a:camera prst="orthographicFront">
              <a:rot lat="0" lon="0" rev="0"/>
            </a:camera>
            <a:lightRig rig="freezing" dir="t">
              <a:rot lat="0" lon="0" rev="6000000"/>
            </a:lightRig>
          </a:scene3d>
          <a:sp3d contourW="12700" prstMaterial="dkEdge">
            <a:bevelT w="44450" h="25400"/>
            <a:contourClr>
              <a:schemeClr val="phClr">
                <a:shade val="30000"/>
              </a:schemeClr>
            </a:contourClr>
          </a:sp3d>
        </a:effectStyle>
      </a:effectStyleLst>
      <a:bgFillStyleLst>
        <a:solidFill>
          <a:schemeClr val="phClr"/>
        </a:solidFill>
        <a:gradFill rotWithShape="1">
          <a:gsLst>
            <a:gs pos="0">
              <a:schemeClr val="phClr">
                <a:tint val="100000"/>
                <a:shade val="80000"/>
                <a:satMod val="110000"/>
                <a:lumMod val="80000"/>
              </a:schemeClr>
            </a:gs>
            <a:gs pos="79000">
              <a:schemeClr val="phClr">
                <a:tint val="100000"/>
                <a:shade val="90000"/>
                <a:satMod val="105000"/>
                <a:lumMod val="100000"/>
              </a:schemeClr>
            </a:gs>
            <a:gs pos="100000">
              <a:schemeClr val="phClr">
                <a:tint val="95000"/>
                <a:shade val="100000"/>
                <a:satMod val="110000"/>
                <a:lumMod val="115000"/>
              </a:schemeClr>
            </a:gs>
          </a:gsLst>
          <a:lin ang="5400000" scaled="0"/>
        </a:gradFill>
        <a:gradFill rotWithShape="1">
          <a:gsLst>
            <a:gs pos="0">
              <a:schemeClr val="phClr">
                <a:tint val="90000"/>
                <a:shade val="100000"/>
                <a:satMod val="100000"/>
                <a:lumMod val="110000"/>
              </a:schemeClr>
            </a:gs>
            <a:gs pos="83000">
              <a:schemeClr val="phClr">
                <a:shade val="75000"/>
                <a:satMod val="200000"/>
              </a:schemeClr>
            </a:gs>
            <a:gs pos="100000">
              <a:schemeClr val="phClr">
                <a:shade val="90000"/>
                <a:satMod val="200000"/>
              </a:schemeClr>
            </a:gs>
          </a:gsLst>
          <a:path path="circle">
            <a:fillToRect l="75000" t="100000" b="3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Composite</Template>
  <TotalTime>11790</TotalTime>
  <Words>2966</Words>
  <Application>Microsoft Macintosh PowerPoint</Application>
  <PresentationFormat>On-screen Show (4:3)</PresentationFormat>
  <Paragraphs>606</Paragraphs>
  <Slides>40</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ＭＳ Ｐゴシック</vt:lpstr>
      <vt:lpstr>Arial</vt:lpstr>
      <vt:lpstr>Calibri</vt:lpstr>
      <vt:lpstr>Courier</vt:lpstr>
      <vt:lpstr>MS Pゴシック</vt:lpstr>
      <vt:lpstr>Wingdings</vt:lpstr>
      <vt:lpstr>Composite</vt:lpstr>
      <vt:lpstr>WELCOME TO  COMPSCI 1  1 Principles of Programming</vt:lpstr>
      <vt:lpstr>Learning outcomes</vt:lpstr>
      <vt:lpstr>We are using Canvas </vt:lpstr>
      <vt:lpstr>The CompSci 101 website</vt:lpstr>
      <vt:lpstr>People in this course</vt:lpstr>
      <vt:lpstr>People in this course</vt:lpstr>
      <vt:lpstr>People in this course</vt:lpstr>
      <vt:lpstr>People in this course</vt:lpstr>
      <vt:lpstr>Office Hours</vt:lpstr>
      <vt:lpstr>Lecture schedule</vt:lpstr>
      <vt:lpstr>Lecture Slides </vt:lpstr>
      <vt:lpstr>There is no textbook for CompSci 101</vt:lpstr>
      <vt:lpstr>Labs</vt:lpstr>
      <vt:lpstr>More about labs</vt:lpstr>
      <vt:lpstr>Before the First Lab</vt:lpstr>
      <vt:lpstr>Assignments</vt:lpstr>
      <vt:lpstr>Assignments</vt:lpstr>
      <vt:lpstr>CodeRunner3</vt:lpstr>
      <vt:lpstr>Assignments - CodeRunner</vt:lpstr>
      <vt:lpstr>Timed CodeRunner Questions  </vt:lpstr>
      <vt:lpstr>Plagiarism</vt:lpstr>
      <vt:lpstr>Academic Integrity</vt:lpstr>
      <vt:lpstr>Two Invigilated Online Tests</vt:lpstr>
      <vt:lpstr>Written Exam</vt:lpstr>
      <vt:lpstr>Passing CompSci 101</vt:lpstr>
      <vt:lpstr>The CompSci 101 website</vt:lpstr>
      <vt:lpstr>Canvas</vt:lpstr>
      <vt:lpstr>Computing resources</vt:lpstr>
      <vt:lpstr> </vt:lpstr>
      <vt:lpstr>Learning outcomes for CompSci 101</vt:lpstr>
      <vt:lpstr>Algorithms</vt:lpstr>
      <vt:lpstr>Algorithms – what kind of steps?</vt:lpstr>
      <vt:lpstr>Algorithms – what kind of steps?</vt:lpstr>
      <vt:lpstr>Algorithms – what kind of steps?</vt:lpstr>
      <vt:lpstr>Basic programming steps</vt:lpstr>
      <vt:lpstr>Programming - Step 2 - write the code</vt:lpstr>
      <vt:lpstr>Hangman algorithm</vt:lpstr>
      <vt:lpstr>Hangman algorithm</vt:lpstr>
      <vt:lpstr>Hangman algorithm</vt:lpstr>
      <vt:lpstr>Hangman algorithm</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250</dc:title>
  <dc:creator>Andrew Luxton-Reilly</dc:creator>
  <cp:lastModifiedBy>Microsoft Office User</cp:lastModifiedBy>
  <cp:revision>448</cp:revision>
  <cp:lastPrinted>2020-01-05T19:20:43Z</cp:lastPrinted>
  <dcterms:created xsi:type="dcterms:W3CDTF">2006-08-16T00:00:00Z</dcterms:created>
  <dcterms:modified xsi:type="dcterms:W3CDTF">2020-04-21T22:09:31Z</dcterms:modified>
</cp:coreProperties>
</file>